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8" r:id="rId4"/>
    <p:sldId id="261" r:id="rId5"/>
    <p:sldId id="260" r:id="rId6"/>
    <p:sldId id="262" r:id="rId7"/>
    <p:sldId id="263" r:id="rId8"/>
    <p:sldId id="269" r:id="rId9"/>
    <p:sldId id="265" r:id="rId10"/>
    <p:sldId id="266" r:id="rId11"/>
    <p:sldId id="291" r:id="rId12"/>
    <p:sldId id="273" r:id="rId13"/>
    <p:sldId id="274" r:id="rId14"/>
    <p:sldId id="275" r:id="rId15"/>
    <p:sldId id="277" r:id="rId16"/>
    <p:sldId id="268" r:id="rId17"/>
    <p:sldId id="276" r:id="rId18"/>
    <p:sldId id="271" r:id="rId19"/>
    <p:sldId id="272" r:id="rId20"/>
    <p:sldId id="278" r:id="rId21"/>
    <p:sldId id="279" r:id="rId22"/>
    <p:sldId id="281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4660"/>
  </p:normalViewPr>
  <p:slideViewPr>
    <p:cSldViewPr snapToGrid="0">
      <p:cViewPr varScale="1">
        <p:scale>
          <a:sx n="87" d="100"/>
          <a:sy n="87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602147-6C52-41F1-8AA8-70C8E00A1D81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21FD1B7-7D7D-4793-85BE-82B638320C98}">
      <dgm:prSet phldrT="[Text]"/>
      <dgm:spPr>
        <a:solidFill>
          <a:schemeClr val="accent2"/>
        </a:solidFill>
      </dgm:spPr>
      <dgm:t>
        <a:bodyPr/>
        <a:lstStyle/>
        <a:p>
          <a:r>
            <a:rPr lang="en-GB" b="1" dirty="0" err="1"/>
            <a:t>Planiranje</a:t>
          </a:r>
          <a:endParaRPr lang="en-GB" b="1" dirty="0"/>
        </a:p>
      </dgm:t>
    </dgm:pt>
    <dgm:pt modelId="{F1A30FD1-E2E6-4DB3-B15F-1855782AF60B}" type="parTrans" cxnId="{B6902A67-1D41-4093-9C16-89808BE7F4F6}">
      <dgm:prSet/>
      <dgm:spPr/>
      <dgm:t>
        <a:bodyPr/>
        <a:lstStyle/>
        <a:p>
          <a:endParaRPr lang="en-GB"/>
        </a:p>
      </dgm:t>
    </dgm:pt>
    <dgm:pt modelId="{33B438D3-637F-479B-B194-8D6852A73720}" type="sibTrans" cxnId="{B6902A67-1D41-4093-9C16-89808BE7F4F6}">
      <dgm:prSet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en-GB"/>
        </a:p>
      </dgm:t>
    </dgm:pt>
    <dgm:pt modelId="{23421A66-B1EC-45BA-B527-9A60B3E00EB7}">
      <dgm:prSet phldrT="[Text]"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sr-Latn-CS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*Uspostavljen kontakt između tima</a:t>
          </a:r>
          <a:endParaRPr lang="en-GB" sz="1400" dirty="0"/>
        </a:p>
      </dgm:t>
    </dgm:pt>
    <dgm:pt modelId="{B2D293B2-CF86-47DC-B445-DC3C7635DD73}" type="parTrans" cxnId="{C6EC2804-09B5-4103-A460-C11CBE6431D3}">
      <dgm:prSet/>
      <dgm:spPr/>
      <dgm:t>
        <a:bodyPr/>
        <a:lstStyle/>
        <a:p>
          <a:endParaRPr lang="en-GB"/>
        </a:p>
      </dgm:t>
    </dgm:pt>
    <dgm:pt modelId="{3B15D9EF-7252-45D9-B94D-BCD1B36ED145}" type="sibTrans" cxnId="{C6EC2804-09B5-4103-A460-C11CBE6431D3}">
      <dgm:prSet/>
      <dgm:spPr/>
      <dgm:t>
        <a:bodyPr/>
        <a:lstStyle/>
        <a:p>
          <a:endParaRPr lang="en-GB"/>
        </a:p>
      </dgm:t>
    </dgm:pt>
    <dgm:pt modelId="{CE0DC22A-826D-41DF-95E4-C2D94853CD59}">
      <dgm:prSet phldrT="[Text]"/>
      <dgm:spPr>
        <a:solidFill>
          <a:schemeClr val="accent2"/>
        </a:solidFill>
      </dgm:spPr>
      <dgm:t>
        <a:bodyPr/>
        <a:lstStyle/>
        <a:p>
          <a:r>
            <a:rPr lang="en-GB" b="1" dirty="0" err="1"/>
            <a:t>Inicijalno</a:t>
          </a:r>
          <a:r>
            <a:rPr lang="en-GB" b="1" dirty="0"/>
            <a:t> </a:t>
          </a:r>
          <a:r>
            <a:rPr lang="en-GB" b="1" dirty="0" err="1"/>
            <a:t>prezentovanje</a:t>
          </a:r>
          <a:endParaRPr lang="en-GB" b="1" dirty="0"/>
        </a:p>
      </dgm:t>
    </dgm:pt>
    <dgm:pt modelId="{8516DA8C-BA41-4EE3-96A9-A75BA12CE1A0}" type="parTrans" cxnId="{499BC713-0367-4607-93D4-68D730C6D1E7}">
      <dgm:prSet/>
      <dgm:spPr/>
      <dgm:t>
        <a:bodyPr/>
        <a:lstStyle/>
        <a:p>
          <a:endParaRPr lang="en-GB"/>
        </a:p>
      </dgm:t>
    </dgm:pt>
    <dgm:pt modelId="{EFE5DC76-A985-4C5C-BF9B-E372FFB4AA6E}" type="sibTrans" cxnId="{499BC713-0367-4607-93D4-68D730C6D1E7}">
      <dgm:prSet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en-GB"/>
        </a:p>
      </dgm:t>
    </dgm:pt>
    <dgm:pt modelId="{FAD0F478-FB01-4398-8599-A5A5412A3410}">
      <dgm:prSet phldrT="[Text]"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sr-Latn-CS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*Urađena inicijalna dokumentacija i plan projekta</a:t>
          </a:r>
          <a:endParaRPr lang="en-GB" sz="1400" dirty="0"/>
        </a:p>
      </dgm:t>
    </dgm:pt>
    <dgm:pt modelId="{A2FC6CBE-6106-494B-B9B8-5C0AFFA1A7C5}" type="parTrans" cxnId="{619068B4-D2BC-4796-B8EF-DD83CEAD4B8E}">
      <dgm:prSet/>
      <dgm:spPr/>
      <dgm:t>
        <a:bodyPr/>
        <a:lstStyle/>
        <a:p>
          <a:endParaRPr lang="en-GB"/>
        </a:p>
      </dgm:t>
    </dgm:pt>
    <dgm:pt modelId="{7DF50EBF-570C-46CF-9401-968047F35C2B}" type="sibTrans" cxnId="{619068B4-D2BC-4796-B8EF-DD83CEAD4B8E}">
      <dgm:prSet/>
      <dgm:spPr/>
      <dgm:t>
        <a:bodyPr/>
        <a:lstStyle/>
        <a:p>
          <a:endParaRPr lang="en-GB"/>
        </a:p>
      </dgm:t>
    </dgm:pt>
    <dgm:pt modelId="{2B1EEBFC-AA28-4EF5-948B-885EC9BB6637}">
      <dgm:prSet phldrT="[Text]"/>
      <dgm:spPr>
        <a:solidFill>
          <a:schemeClr val="accent2"/>
        </a:solidFill>
      </dgm:spPr>
      <dgm:t>
        <a:bodyPr/>
        <a:lstStyle/>
        <a:p>
          <a:r>
            <a:rPr lang="en-GB" b="1" dirty="0" err="1"/>
            <a:t>Implementacija</a:t>
          </a:r>
          <a:endParaRPr lang="en-GB" b="1" dirty="0"/>
        </a:p>
      </dgm:t>
    </dgm:pt>
    <dgm:pt modelId="{FEB642E1-11E6-4E1E-83A2-6044770F2EDE}" type="parTrans" cxnId="{0B0EC8E7-2D59-4F6A-BC46-E3E64A507D75}">
      <dgm:prSet/>
      <dgm:spPr/>
      <dgm:t>
        <a:bodyPr/>
        <a:lstStyle/>
        <a:p>
          <a:endParaRPr lang="en-GB"/>
        </a:p>
      </dgm:t>
    </dgm:pt>
    <dgm:pt modelId="{100A942A-B793-4C7A-AE61-45229503374C}" type="sibTrans" cxnId="{0B0EC8E7-2D59-4F6A-BC46-E3E64A507D75}">
      <dgm:prSet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en-GB"/>
        </a:p>
      </dgm:t>
    </dgm:pt>
    <dgm:pt modelId="{677D45D0-A4C8-4386-A5D7-D055D7CC782C}">
      <dgm:prSet phldrT="[Text]"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sr-Latn-CS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*Napravljen ceo IoT sistem</a:t>
          </a:r>
          <a:endParaRPr lang="en-GB" sz="1400" dirty="0"/>
        </a:p>
      </dgm:t>
    </dgm:pt>
    <dgm:pt modelId="{3E28D932-8E25-496D-8529-E28E53BDEBE3}" type="parTrans" cxnId="{D7C8B61D-9B00-46D7-8860-5A0551192B69}">
      <dgm:prSet/>
      <dgm:spPr/>
      <dgm:t>
        <a:bodyPr/>
        <a:lstStyle/>
        <a:p>
          <a:endParaRPr lang="en-GB"/>
        </a:p>
      </dgm:t>
    </dgm:pt>
    <dgm:pt modelId="{F7398508-7F5A-43EB-BD24-6B5D49E1E75D}" type="sibTrans" cxnId="{D7C8B61D-9B00-46D7-8860-5A0551192B69}">
      <dgm:prSet/>
      <dgm:spPr/>
      <dgm:t>
        <a:bodyPr/>
        <a:lstStyle/>
        <a:p>
          <a:endParaRPr lang="en-GB"/>
        </a:p>
      </dgm:t>
    </dgm:pt>
    <dgm:pt modelId="{1CD6475B-1D87-41F8-80C2-AB497D2B0D3B}">
      <dgm:prSet phldrT="[Text]"/>
      <dgm:spPr>
        <a:solidFill>
          <a:schemeClr val="accent2"/>
        </a:solidFill>
      </dgm:spPr>
      <dgm:t>
        <a:bodyPr/>
        <a:lstStyle/>
        <a:p>
          <a:r>
            <a:rPr lang="en-GB" b="1" dirty="0" err="1"/>
            <a:t>Finalno</a:t>
          </a:r>
          <a:r>
            <a:rPr lang="en-GB" b="1" dirty="0"/>
            <a:t> </a:t>
          </a:r>
          <a:r>
            <a:rPr lang="en-GB" b="1" dirty="0" err="1"/>
            <a:t>prezentovanje</a:t>
          </a:r>
          <a:endParaRPr lang="en-GB" b="1" dirty="0"/>
        </a:p>
      </dgm:t>
    </dgm:pt>
    <dgm:pt modelId="{F66DC4CB-F86F-4076-B2CC-F6EA02FA99E5}" type="parTrans" cxnId="{6D0BF88A-87DB-459B-977C-D79728D1B5C3}">
      <dgm:prSet/>
      <dgm:spPr/>
      <dgm:t>
        <a:bodyPr/>
        <a:lstStyle/>
        <a:p>
          <a:endParaRPr lang="en-GB"/>
        </a:p>
      </dgm:t>
    </dgm:pt>
    <dgm:pt modelId="{266FC887-DAD8-489E-94D7-CCDEE69F5EDB}" type="sibTrans" cxnId="{6D0BF88A-87DB-459B-977C-D79728D1B5C3}">
      <dgm:prSet/>
      <dgm:spPr/>
      <dgm:t>
        <a:bodyPr/>
        <a:lstStyle/>
        <a:p>
          <a:endParaRPr lang="en-GB"/>
        </a:p>
      </dgm:t>
    </dgm:pt>
    <dgm:pt modelId="{6BC23E83-5716-49FB-9EE1-3F59F06D7C76}">
      <dgm:prSet phldrT="[Text]"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sr-Latn-CS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*Odbranjen projektni rad</a:t>
          </a:r>
          <a:endParaRPr lang="en-GB" sz="1400" dirty="0"/>
        </a:p>
      </dgm:t>
    </dgm:pt>
    <dgm:pt modelId="{279AE2E9-EB31-4C01-A075-EC6C3F59B87B}" type="parTrans" cxnId="{487C17CE-C95E-4877-A487-84867B164EA1}">
      <dgm:prSet/>
      <dgm:spPr/>
      <dgm:t>
        <a:bodyPr/>
        <a:lstStyle/>
        <a:p>
          <a:endParaRPr lang="en-GB"/>
        </a:p>
      </dgm:t>
    </dgm:pt>
    <dgm:pt modelId="{52B82DA0-3E51-43EF-A273-C5B35B282C41}" type="sibTrans" cxnId="{487C17CE-C95E-4877-A487-84867B164EA1}">
      <dgm:prSet/>
      <dgm:spPr/>
      <dgm:t>
        <a:bodyPr/>
        <a:lstStyle/>
        <a:p>
          <a:endParaRPr lang="en-GB"/>
        </a:p>
      </dgm:t>
    </dgm:pt>
    <dgm:pt modelId="{6527D025-494E-4F22-9FA4-69FD4771205C}">
      <dgm:prSet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sr-Latn-CS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*Definisana incijalne ideje projekta</a:t>
          </a:r>
          <a:endParaRPr lang="en-GB" sz="1400" dirty="0">
            <a:latin typeface="Arial" panose="020B0604020202020204" pitchFamily="34" charset="0"/>
            <a:ea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C55BC0-7A87-4720-AD44-B5E150B4C6E1}" type="parTrans" cxnId="{C02FAA5D-7920-42CA-9E33-A0A1719F4C2B}">
      <dgm:prSet/>
      <dgm:spPr/>
      <dgm:t>
        <a:bodyPr/>
        <a:lstStyle/>
        <a:p>
          <a:endParaRPr lang="en-GB"/>
        </a:p>
      </dgm:t>
    </dgm:pt>
    <dgm:pt modelId="{640125F7-9338-44A3-A451-F05DC7D69363}" type="sibTrans" cxnId="{C02FAA5D-7920-42CA-9E33-A0A1719F4C2B}">
      <dgm:prSet/>
      <dgm:spPr/>
      <dgm:t>
        <a:bodyPr/>
        <a:lstStyle/>
        <a:p>
          <a:endParaRPr lang="en-GB"/>
        </a:p>
      </dgm:t>
    </dgm:pt>
    <dgm:pt modelId="{5159F3F6-ED05-4D22-BBB8-D231A3CCA0BE}">
      <dgm:prSet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>
            <a:buNone/>
          </a:pPr>
          <a:r>
            <a:rPr lang="sr-Latn-CS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*Kreiran inicijalni plan rada</a:t>
          </a:r>
          <a:endParaRPr lang="en-GB" sz="1400" dirty="0">
            <a:latin typeface="Arial" panose="020B0604020202020204" pitchFamily="34" charset="0"/>
            <a:ea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6B4489-0A15-488F-AB0D-271DBC571DD1}" type="parTrans" cxnId="{08415B45-B5F9-428D-BA1A-8110C4F5B9B6}">
      <dgm:prSet/>
      <dgm:spPr/>
      <dgm:t>
        <a:bodyPr/>
        <a:lstStyle/>
        <a:p>
          <a:endParaRPr lang="en-GB"/>
        </a:p>
      </dgm:t>
    </dgm:pt>
    <dgm:pt modelId="{8F9A52CF-82F4-4F31-9430-0C7C23376A9B}" type="sibTrans" cxnId="{08415B45-B5F9-428D-BA1A-8110C4F5B9B6}">
      <dgm:prSet/>
      <dgm:spPr/>
      <dgm:t>
        <a:bodyPr/>
        <a:lstStyle/>
        <a:p>
          <a:endParaRPr lang="en-GB"/>
        </a:p>
      </dgm:t>
    </dgm:pt>
    <dgm:pt modelId="{2D9CAEB9-05F2-4E8C-A83E-47D2EAC746CC}">
      <dgm:prSet phldrT="[Text]"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>
            <a:buNone/>
          </a:pPr>
          <a:endParaRPr lang="en-GB" sz="1400" dirty="0"/>
        </a:p>
      </dgm:t>
    </dgm:pt>
    <dgm:pt modelId="{074343E2-D40A-42C1-912A-4B02EA45164A}" type="parTrans" cxnId="{08DD6050-0E03-41DF-B8B8-86C4FAB53942}">
      <dgm:prSet/>
      <dgm:spPr/>
      <dgm:t>
        <a:bodyPr/>
        <a:lstStyle/>
        <a:p>
          <a:endParaRPr lang="en-GB"/>
        </a:p>
      </dgm:t>
    </dgm:pt>
    <dgm:pt modelId="{3ED5C75A-8D9E-4763-BE02-34ADC3879946}" type="sibTrans" cxnId="{08DD6050-0E03-41DF-B8B8-86C4FAB53942}">
      <dgm:prSet/>
      <dgm:spPr/>
      <dgm:t>
        <a:bodyPr/>
        <a:lstStyle/>
        <a:p>
          <a:endParaRPr lang="en-GB"/>
        </a:p>
      </dgm:t>
    </dgm:pt>
    <dgm:pt modelId="{BA660BD3-0E89-49B2-BCC2-C09834E1E837}">
      <dgm:prSet phldrT="[Text]"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>
            <a:buNone/>
          </a:pPr>
          <a:endParaRPr lang="en-GB" sz="1400" dirty="0"/>
        </a:p>
      </dgm:t>
    </dgm:pt>
    <dgm:pt modelId="{EC818274-E19A-4767-AB6E-39B98FD4ABF7}" type="parTrans" cxnId="{990D391E-13E9-4523-8F70-72D8960FFB3C}">
      <dgm:prSet/>
      <dgm:spPr/>
      <dgm:t>
        <a:bodyPr/>
        <a:lstStyle/>
        <a:p>
          <a:endParaRPr lang="en-GB"/>
        </a:p>
      </dgm:t>
    </dgm:pt>
    <dgm:pt modelId="{B2FAC406-E0BC-4CAA-B920-0CE9D9E5947F}" type="sibTrans" cxnId="{990D391E-13E9-4523-8F70-72D8960FFB3C}">
      <dgm:prSet/>
      <dgm:spPr/>
      <dgm:t>
        <a:bodyPr/>
        <a:lstStyle/>
        <a:p>
          <a:endParaRPr lang="en-GB"/>
        </a:p>
      </dgm:t>
    </dgm:pt>
    <dgm:pt modelId="{10EA16AD-D4C6-49DB-A5AC-8A90A81F9639}">
      <dgm:prSet phldrT="[Text]" custT="1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>
            <a:buNone/>
          </a:pPr>
          <a:endParaRPr lang="en-GB" sz="1400" dirty="0"/>
        </a:p>
      </dgm:t>
    </dgm:pt>
    <dgm:pt modelId="{78AAB2C3-DB31-408E-A458-37FFCC487DB8}" type="parTrans" cxnId="{7F1F1F7C-1FCD-4FC7-9C1F-BB24F32592C8}">
      <dgm:prSet/>
      <dgm:spPr/>
      <dgm:t>
        <a:bodyPr/>
        <a:lstStyle/>
        <a:p>
          <a:endParaRPr lang="en-GB"/>
        </a:p>
      </dgm:t>
    </dgm:pt>
    <dgm:pt modelId="{A8063DC0-D08E-4D05-9C88-4356506949E6}" type="sibTrans" cxnId="{7F1F1F7C-1FCD-4FC7-9C1F-BB24F32592C8}">
      <dgm:prSet/>
      <dgm:spPr/>
      <dgm:t>
        <a:bodyPr/>
        <a:lstStyle/>
        <a:p>
          <a:endParaRPr lang="en-GB"/>
        </a:p>
      </dgm:t>
    </dgm:pt>
    <dgm:pt modelId="{2F1AAF16-1830-4E3F-AD43-4FAD11799D68}" type="pres">
      <dgm:prSet presAssocID="{59602147-6C52-41F1-8AA8-70C8E00A1D81}" presName="Name0" presStyleCnt="0">
        <dgm:presLayoutVars>
          <dgm:dir/>
          <dgm:animLvl val="lvl"/>
          <dgm:resizeHandles val="exact"/>
        </dgm:presLayoutVars>
      </dgm:prSet>
      <dgm:spPr/>
    </dgm:pt>
    <dgm:pt modelId="{EF230CFA-87CE-4EA6-84E9-3EB2D904EF3A}" type="pres">
      <dgm:prSet presAssocID="{59602147-6C52-41F1-8AA8-70C8E00A1D81}" presName="tSp" presStyleCnt="0"/>
      <dgm:spPr/>
    </dgm:pt>
    <dgm:pt modelId="{35AF8843-DF57-4A31-AF88-2A4C0CBCF2C2}" type="pres">
      <dgm:prSet presAssocID="{59602147-6C52-41F1-8AA8-70C8E00A1D81}" presName="bSp" presStyleCnt="0"/>
      <dgm:spPr/>
    </dgm:pt>
    <dgm:pt modelId="{E1E9093D-DD14-4963-BB13-F36E4134648A}" type="pres">
      <dgm:prSet presAssocID="{59602147-6C52-41F1-8AA8-70C8E00A1D81}" presName="process" presStyleCnt="0"/>
      <dgm:spPr/>
    </dgm:pt>
    <dgm:pt modelId="{0DD2308B-B22D-4680-B182-DA954F95555B}" type="pres">
      <dgm:prSet presAssocID="{721FD1B7-7D7D-4793-85BE-82B638320C98}" presName="composite1" presStyleCnt="0"/>
      <dgm:spPr/>
    </dgm:pt>
    <dgm:pt modelId="{E8FACF93-BF73-4E6B-B092-228AC6E5BB24}" type="pres">
      <dgm:prSet presAssocID="{721FD1B7-7D7D-4793-85BE-82B638320C98}" presName="dummyNode1" presStyleLbl="node1" presStyleIdx="0" presStyleCnt="4"/>
      <dgm:spPr/>
    </dgm:pt>
    <dgm:pt modelId="{42AA1E7A-2481-4769-B19B-12BFEF052C0C}" type="pres">
      <dgm:prSet presAssocID="{721FD1B7-7D7D-4793-85BE-82B638320C98}" presName="childNode1" presStyleLbl="bgAcc1" presStyleIdx="0" presStyleCnt="4" custScaleX="248387" custScaleY="199410">
        <dgm:presLayoutVars>
          <dgm:bulletEnabled val="1"/>
        </dgm:presLayoutVars>
      </dgm:prSet>
      <dgm:spPr/>
    </dgm:pt>
    <dgm:pt modelId="{FC2083B0-AF0F-4F84-B2BA-67E6FBEAFD16}" type="pres">
      <dgm:prSet presAssocID="{721FD1B7-7D7D-4793-85BE-82B638320C98}" presName="childNode1tx" presStyleLbl="bgAcc1" presStyleIdx="0" presStyleCnt="4">
        <dgm:presLayoutVars>
          <dgm:bulletEnabled val="1"/>
        </dgm:presLayoutVars>
      </dgm:prSet>
      <dgm:spPr/>
    </dgm:pt>
    <dgm:pt modelId="{F4D9E94D-A972-4A07-BE95-9BCA89417D1E}" type="pres">
      <dgm:prSet presAssocID="{721FD1B7-7D7D-4793-85BE-82B638320C98}" presName="parentNode1" presStyleLbl="node1" presStyleIdx="0" presStyleCnt="4" custScaleX="139622" custScaleY="169666" custLinFactY="34978" custLinFactNeighborX="19743" custLinFactNeighborY="100000">
        <dgm:presLayoutVars>
          <dgm:chMax val="1"/>
          <dgm:bulletEnabled val="1"/>
        </dgm:presLayoutVars>
      </dgm:prSet>
      <dgm:spPr/>
    </dgm:pt>
    <dgm:pt modelId="{E7FAD0F0-0F9F-4974-9520-BF3166826443}" type="pres">
      <dgm:prSet presAssocID="{721FD1B7-7D7D-4793-85BE-82B638320C98}" presName="connSite1" presStyleCnt="0"/>
      <dgm:spPr/>
    </dgm:pt>
    <dgm:pt modelId="{576E1E68-1C3F-4F83-BB1A-50515C88AC62}" type="pres">
      <dgm:prSet presAssocID="{33B438D3-637F-479B-B194-8D6852A73720}" presName="Name9" presStyleLbl="sibTrans2D1" presStyleIdx="0" presStyleCnt="3" custLinFactNeighborY="11951"/>
      <dgm:spPr/>
    </dgm:pt>
    <dgm:pt modelId="{CCE95F88-13F8-49E5-846E-F48169939BF9}" type="pres">
      <dgm:prSet presAssocID="{CE0DC22A-826D-41DF-95E4-C2D94853CD59}" presName="composite2" presStyleCnt="0"/>
      <dgm:spPr/>
    </dgm:pt>
    <dgm:pt modelId="{327697A3-FABC-4EBE-90C1-8C27D6517939}" type="pres">
      <dgm:prSet presAssocID="{CE0DC22A-826D-41DF-95E4-C2D94853CD59}" presName="dummyNode2" presStyleLbl="node1" presStyleIdx="0" presStyleCnt="4"/>
      <dgm:spPr/>
    </dgm:pt>
    <dgm:pt modelId="{12747647-FF9B-4995-85B6-C63E5EEB5FD3}" type="pres">
      <dgm:prSet presAssocID="{CE0DC22A-826D-41DF-95E4-C2D94853CD59}" presName="childNode2" presStyleLbl="bgAcc1" presStyleIdx="1" presStyleCnt="4" custScaleX="202991" custScaleY="199146">
        <dgm:presLayoutVars>
          <dgm:bulletEnabled val="1"/>
        </dgm:presLayoutVars>
      </dgm:prSet>
      <dgm:spPr/>
    </dgm:pt>
    <dgm:pt modelId="{45A7724A-29AC-4FB5-8C85-57BE97F422A8}" type="pres">
      <dgm:prSet presAssocID="{CE0DC22A-826D-41DF-95E4-C2D94853CD59}" presName="childNode2tx" presStyleLbl="bgAcc1" presStyleIdx="1" presStyleCnt="4">
        <dgm:presLayoutVars>
          <dgm:bulletEnabled val="1"/>
        </dgm:presLayoutVars>
      </dgm:prSet>
      <dgm:spPr/>
    </dgm:pt>
    <dgm:pt modelId="{706598D0-185D-4898-9610-CE3D940664E8}" type="pres">
      <dgm:prSet presAssocID="{CE0DC22A-826D-41DF-95E4-C2D94853CD59}" presName="parentNode2" presStyleLbl="node1" presStyleIdx="1" presStyleCnt="4" custScaleX="160716" custScaleY="164948" custLinFactNeighborX="2527" custLinFactNeighborY="-65138">
        <dgm:presLayoutVars>
          <dgm:chMax val="0"/>
          <dgm:bulletEnabled val="1"/>
        </dgm:presLayoutVars>
      </dgm:prSet>
      <dgm:spPr/>
    </dgm:pt>
    <dgm:pt modelId="{96788627-EA7A-431A-91F1-F752DF0E8548}" type="pres">
      <dgm:prSet presAssocID="{CE0DC22A-826D-41DF-95E4-C2D94853CD59}" presName="connSite2" presStyleCnt="0"/>
      <dgm:spPr/>
    </dgm:pt>
    <dgm:pt modelId="{0F075658-4713-4A9C-92A1-3FC72EE17EB3}" type="pres">
      <dgm:prSet presAssocID="{EFE5DC76-A985-4C5C-BF9B-E372FFB4AA6E}" presName="Name18" presStyleLbl="sibTrans2D1" presStyleIdx="1" presStyleCnt="3" custLinFactNeighborX="-5964" custLinFactNeighborY="-19770"/>
      <dgm:spPr/>
    </dgm:pt>
    <dgm:pt modelId="{5FC7BFAD-4A79-4708-B7EA-4940B2EEB9C3}" type="pres">
      <dgm:prSet presAssocID="{2B1EEBFC-AA28-4EF5-948B-885EC9BB6637}" presName="composite1" presStyleCnt="0"/>
      <dgm:spPr/>
    </dgm:pt>
    <dgm:pt modelId="{360D9806-51CF-426D-BEBC-193F354329A6}" type="pres">
      <dgm:prSet presAssocID="{2B1EEBFC-AA28-4EF5-948B-885EC9BB6637}" presName="dummyNode1" presStyleLbl="node1" presStyleIdx="1" presStyleCnt="4"/>
      <dgm:spPr/>
    </dgm:pt>
    <dgm:pt modelId="{CFF06F8F-6C59-478E-A633-C8CC55BEE530}" type="pres">
      <dgm:prSet presAssocID="{2B1EEBFC-AA28-4EF5-948B-885EC9BB6637}" presName="childNode1" presStyleLbl="bgAcc1" presStyleIdx="2" presStyleCnt="4" custScaleX="193631" custScaleY="204096">
        <dgm:presLayoutVars>
          <dgm:bulletEnabled val="1"/>
        </dgm:presLayoutVars>
      </dgm:prSet>
      <dgm:spPr/>
    </dgm:pt>
    <dgm:pt modelId="{F89DD94F-892E-447B-9318-D8282EB0F5B1}" type="pres">
      <dgm:prSet presAssocID="{2B1EEBFC-AA28-4EF5-948B-885EC9BB6637}" presName="childNode1tx" presStyleLbl="bgAcc1" presStyleIdx="2" presStyleCnt="4">
        <dgm:presLayoutVars>
          <dgm:bulletEnabled val="1"/>
        </dgm:presLayoutVars>
      </dgm:prSet>
      <dgm:spPr/>
    </dgm:pt>
    <dgm:pt modelId="{9EE10AF3-D93C-4915-9F8F-D10000CD0B8A}" type="pres">
      <dgm:prSet presAssocID="{2B1EEBFC-AA28-4EF5-948B-885EC9BB6637}" presName="parentNode1" presStyleLbl="node1" presStyleIdx="2" presStyleCnt="4" custScaleX="142757" custScaleY="240755" custLinFactNeighborX="-2212" custLinFactNeighborY="60796">
        <dgm:presLayoutVars>
          <dgm:chMax val="1"/>
          <dgm:bulletEnabled val="1"/>
        </dgm:presLayoutVars>
      </dgm:prSet>
      <dgm:spPr/>
    </dgm:pt>
    <dgm:pt modelId="{95058DC3-1091-4AC8-990B-4EECF14B421B}" type="pres">
      <dgm:prSet presAssocID="{2B1EEBFC-AA28-4EF5-948B-885EC9BB6637}" presName="connSite1" presStyleCnt="0"/>
      <dgm:spPr/>
    </dgm:pt>
    <dgm:pt modelId="{2569D955-208A-4ED1-A065-4EC3AD36E1FA}" type="pres">
      <dgm:prSet presAssocID="{100A942A-B793-4C7A-AE61-45229503374C}" presName="Name9" presStyleLbl="sibTrans2D1" presStyleIdx="2" presStyleCnt="3" custLinFactNeighborX="-1432" custLinFactNeighborY="21499"/>
      <dgm:spPr/>
    </dgm:pt>
    <dgm:pt modelId="{4D5F72A6-D70A-4C50-8348-D7BFA84C1F5F}" type="pres">
      <dgm:prSet presAssocID="{1CD6475B-1D87-41F8-80C2-AB497D2B0D3B}" presName="composite2" presStyleCnt="0"/>
      <dgm:spPr/>
    </dgm:pt>
    <dgm:pt modelId="{D722FA42-2AA7-421B-B0D7-82228188FFD8}" type="pres">
      <dgm:prSet presAssocID="{1CD6475B-1D87-41F8-80C2-AB497D2B0D3B}" presName="dummyNode2" presStyleLbl="node1" presStyleIdx="2" presStyleCnt="4"/>
      <dgm:spPr/>
    </dgm:pt>
    <dgm:pt modelId="{4990949C-51B1-4FE8-B73F-B39ED0DCF5B7}" type="pres">
      <dgm:prSet presAssocID="{1CD6475B-1D87-41F8-80C2-AB497D2B0D3B}" presName="childNode2" presStyleLbl="bgAcc1" presStyleIdx="3" presStyleCnt="4" custScaleX="158920" custScaleY="210074">
        <dgm:presLayoutVars>
          <dgm:bulletEnabled val="1"/>
        </dgm:presLayoutVars>
      </dgm:prSet>
      <dgm:spPr/>
    </dgm:pt>
    <dgm:pt modelId="{6EC9CA2A-6A7A-4199-9895-11CBF59BE34A}" type="pres">
      <dgm:prSet presAssocID="{1CD6475B-1D87-41F8-80C2-AB497D2B0D3B}" presName="childNode2tx" presStyleLbl="bgAcc1" presStyleIdx="3" presStyleCnt="4">
        <dgm:presLayoutVars>
          <dgm:bulletEnabled val="1"/>
        </dgm:presLayoutVars>
      </dgm:prSet>
      <dgm:spPr/>
    </dgm:pt>
    <dgm:pt modelId="{61A0F0C7-2358-4224-B100-730473A7A38E}" type="pres">
      <dgm:prSet presAssocID="{1CD6475B-1D87-41F8-80C2-AB497D2B0D3B}" presName="parentNode2" presStyleLbl="node1" presStyleIdx="3" presStyleCnt="4" custScaleX="144693" custScaleY="184124" custLinFactNeighborX="-1480" custLinFactNeighborY="-62967">
        <dgm:presLayoutVars>
          <dgm:chMax val="0"/>
          <dgm:bulletEnabled val="1"/>
        </dgm:presLayoutVars>
      </dgm:prSet>
      <dgm:spPr/>
    </dgm:pt>
    <dgm:pt modelId="{9FF5B20A-B58F-4269-9977-54C4BC2B5BD7}" type="pres">
      <dgm:prSet presAssocID="{1CD6475B-1D87-41F8-80C2-AB497D2B0D3B}" presName="connSite2" presStyleCnt="0"/>
      <dgm:spPr/>
    </dgm:pt>
  </dgm:ptLst>
  <dgm:cxnLst>
    <dgm:cxn modelId="{41CAF502-5DB7-4363-B621-043459F00F4E}" type="presOf" srcId="{6BC23E83-5716-49FB-9EE1-3F59F06D7C76}" destId="{4990949C-51B1-4FE8-B73F-B39ED0DCF5B7}" srcOrd="0" destOrd="1" presId="urn:microsoft.com/office/officeart/2005/8/layout/hProcess4"/>
    <dgm:cxn modelId="{C6EC2804-09B5-4103-A460-C11CBE6431D3}" srcId="{721FD1B7-7D7D-4793-85BE-82B638320C98}" destId="{23421A66-B1EC-45BA-B527-9A60B3E00EB7}" srcOrd="0" destOrd="0" parTransId="{B2D293B2-CF86-47DC-B445-DC3C7635DD73}" sibTransId="{3B15D9EF-7252-45D9-B94D-BCD1B36ED145}"/>
    <dgm:cxn modelId="{1491FA0A-B825-4CF5-A940-E6174538D924}" type="presOf" srcId="{BA660BD3-0E89-49B2-BCC2-C09834E1E837}" destId="{CFF06F8F-6C59-478E-A633-C8CC55BEE530}" srcOrd="0" destOrd="0" presId="urn:microsoft.com/office/officeart/2005/8/layout/hProcess4"/>
    <dgm:cxn modelId="{499BC713-0367-4607-93D4-68D730C6D1E7}" srcId="{59602147-6C52-41F1-8AA8-70C8E00A1D81}" destId="{CE0DC22A-826D-41DF-95E4-C2D94853CD59}" srcOrd="1" destOrd="0" parTransId="{8516DA8C-BA41-4EE3-96A9-A75BA12CE1A0}" sibTransId="{EFE5DC76-A985-4C5C-BF9B-E372FFB4AA6E}"/>
    <dgm:cxn modelId="{B49AD114-CEEC-40DB-8AB4-524A88878801}" type="presOf" srcId="{5159F3F6-ED05-4D22-BBB8-D231A3CCA0BE}" destId="{FC2083B0-AF0F-4F84-B2BA-67E6FBEAFD16}" srcOrd="1" destOrd="2" presId="urn:microsoft.com/office/officeart/2005/8/layout/hProcess4"/>
    <dgm:cxn modelId="{6E833216-2E2E-42FF-A349-F39E1A310230}" type="presOf" srcId="{23421A66-B1EC-45BA-B527-9A60B3E00EB7}" destId="{FC2083B0-AF0F-4F84-B2BA-67E6FBEAFD16}" srcOrd="1" destOrd="0" presId="urn:microsoft.com/office/officeart/2005/8/layout/hProcess4"/>
    <dgm:cxn modelId="{7CD8A11B-A3F6-4F64-AF1D-6390FE0033CA}" type="presOf" srcId="{EFE5DC76-A985-4C5C-BF9B-E372FFB4AA6E}" destId="{0F075658-4713-4A9C-92A1-3FC72EE17EB3}" srcOrd="0" destOrd="0" presId="urn:microsoft.com/office/officeart/2005/8/layout/hProcess4"/>
    <dgm:cxn modelId="{D7C8B61D-9B00-46D7-8860-5A0551192B69}" srcId="{2B1EEBFC-AA28-4EF5-948B-885EC9BB6637}" destId="{677D45D0-A4C8-4386-A5D7-D055D7CC782C}" srcOrd="1" destOrd="0" parTransId="{3E28D932-8E25-496D-8529-E28E53BDEBE3}" sibTransId="{F7398508-7F5A-43EB-BD24-6B5D49E1E75D}"/>
    <dgm:cxn modelId="{990D391E-13E9-4523-8F70-72D8960FFB3C}" srcId="{2B1EEBFC-AA28-4EF5-948B-885EC9BB6637}" destId="{BA660BD3-0E89-49B2-BCC2-C09834E1E837}" srcOrd="0" destOrd="0" parTransId="{EC818274-E19A-4767-AB6E-39B98FD4ABF7}" sibTransId="{B2FAC406-E0BC-4CAA-B920-0CE9D9E5947F}"/>
    <dgm:cxn modelId="{92297C22-C33D-4CC3-9B89-C13C75246A4D}" type="presOf" srcId="{721FD1B7-7D7D-4793-85BE-82B638320C98}" destId="{F4D9E94D-A972-4A07-BE95-9BCA89417D1E}" srcOrd="0" destOrd="0" presId="urn:microsoft.com/office/officeart/2005/8/layout/hProcess4"/>
    <dgm:cxn modelId="{EC7F2833-145F-495B-BE0C-607EA4E5DCFA}" type="presOf" srcId="{100A942A-B793-4C7A-AE61-45229503374C}" destId="{2569D955-208A-4ED1-A065-4EC3AD36E1FA}" srcOrd="0" destOrd="0" presId="urn:microsoft.com/office/officeart/2005/8/layout/hProcess4"/>
    <dgm:cxn modelId="{FD179839-EE25-45CD-9F5D-2A630DED353B}" type="presOf" srcId="{23421A66-B1EC-45BA-B527-9A60B3E00EB7}" destId="{42AA1E7A-2481-4769-B19B-12BFEF052C0C}" srcOrd="0" destOrd="0" presId="urn:microsoft.com/office/officeart/2005/8/layout/hProcess4"/>
    <dgm:cxn modelId="{4A3EC43D-8686-4366-BE81-7907B2510C4E}" type="presOf" srcId="{2D9CAEB9-05F2-4E8C-A83E-47D2EAC746CC}" destId="{45A7724A-29AC-4FB5-8C85-57BE97F422A8}" srcOrd="1" destOrd="0" presId="urn:microsoft.com/office/officeart/2005/8/layout/hProcess4"/>
    <dgm:cxn modelId="{35BF7E3F-44C0-4303-A384-1B465AF35195}" type="presOf" srcId="{10EA16AD-D4C6-49DB-A5AC-8A90A81F9639}" destId="{4990949C-51B1-4FE8-B73F-B39ED0DCF5B7}" srcOrd="0" destOrd="0" presId="urn:microsoft.com/office/officeart/2005/8/layout/hProcess4"/>
    <dgm:cxn modelId="{C02FAA5D-7920-42CA-9E33-A0A1719F4C2B}" srcId="{721FD1B7-7D7D-4793-85BE-82B638320C98}" destId="{6527D025-494E-4F22-9FA4-69FD4771205C}" srcOrd="1" destOrd="0" parTransId="{4FC55BC0-7A87-4720-AD44-B5E150B4C6E1}" sibTransId="{640125F7-9338-44A3-A451-F05DC7D69363}"/>
    <dgm:cxn modelId="{AE4DA25E-D677-460D-AFB8-3454A45EC29E}" type="presOf" srcId="{5159F3F6-ED05-4D22-BBB8-D231A3CCA0BE}" destId="{42AA1E7A-2481-4769-B19B-12BFEF052C0C}" srcOrd="0" destOrd="2" presId="urn:microsoft.com/office/officeart/2005/8/layout/hProcess4"/>
    <dgm:cxn modelId="{08415B45-B5F9-428D-BA1A-8110C4F5B9B6}" srcId="{721FD1B7-7D7D-4793-85BE-82B638320C98}" destId="{5159F3F6-ED05-4D22-BBB8-D231A3CCA0BE}" srcOrd="2" destOrd="0" parTransId="{1D6B4489-0A15-488F-AB0D-271DBC571DD1}" sibTransId="{8F9A52CF-82F4-4F31-9430-0C7C23376A9B}"/>
    <dgm:cxn modelId="{CC6BD345-7E87-4F6A-A9AA-C3759DC14EC6}" type="presOf" srcId="{FAD0F478-FB01-4398-8599-A5A5412A3410}" destId="{12747647-FF9B-4995-85B6-C63E5EEB5FD3}" srcOrd="0" destOrd="1" presId="urn:microsoft.com/office/officeart/2005/8/layout/hProcess4"/>
    <dgm:cxn modelId="{B6902A67-1D41-4093-9C16-89808BE7F4F6}" srcId="{59602147-6C52-41F1-8AA8-70C8E00A1D81}" destId="{721FD1B7-7D7D-4793-85BE-82B638320C98}" srcOrd="0" destOrd="0" parTransId="{F1A30FD1-E2E6-4DB3-B15F-1855782AF60B}" sibTransId="{33B438D3-637F-479B-B194-8D6852A73720}"/>
    <dgm:cxn modelId="{08DD6050-0E03-41DF-B8B8-86C4FAB53942}" srcId="{CE0DC22A-826D-41DF-95E4-C2D94853CD59}" destId="{2D9CAEB9-05F2-4E8C-A83E-47D2EAC746CC}" srcOrd="0" destOrd="0" parTransId="{074343E2-D40A-42C1-912A-4B02EA45164A}" sibTransId="{3ED5C75A-8D9E-4763-BE02-34ADC3879946}"/>
    <dgm:cxn modelId="{337CC854-1F7C-4531-BD7D-C1E317AC2532}" type="presOf" srcId="{1CD6475B-1D87-41F8-80C2-AB497D2B0D3B}" destId="{61A0F0C7-2358-4224-B100-730473A7A38E}" srcOrd="0" destOrd="0" presId="urn:microsoft.com/office/officeart/2005/8/layout/hProcess4"/>
    <dgm:cxn modelId="{4F4D7256-27BD-4AD1-BD8E-3CD8AE483504}" type="presOf" srcId="{2D9CAEB9-05F2-4E8C-A83E-47D2EAC746CC}" destId="{12747647-FF9B-4995-85B6-C63E5EEB5FD3}" srcOrd="0" destOrd="0" presId="urn:microsoft.com/office/officeart/2005/8/layout/hProcess4"/>
    <dgm:cxn modelId="{7F1F1F7C-1FCD-4FC7-9C1F-BB24F32592C8}" srcId="{1CD6475B-1D87-41F8-80C2-AB497D2B0D3B}" destId="{10EA16AD-D4C6-49DB-A5AC-8A90A81F9639}" srcOrd="0" destOrd="0" parTransId="{78AAB2C3-DB31-408E-A458-37FFCC487DB8}" sibTransId="{A8063DC0-D08E-4D05-9C88-4356506949E6}"/>
    <dgm:cxn modelId="{5586777D-BBEB-45AA-96D8-8338DE2319BD}" type="presOf" srcId="{BA660BD3-0E89-49B2-BCC2-C09834E1E837}" destId="{F89DD94F-892E-447B-9318-D8282EB0F5B1}" srcOrd="1" destOrd="0" presId="urn:microsoft.com/office/officeart/2005/8/layout/hProcess4"/>
    <dgm:cxn modelId="{C359D67D-4BCE-448C-8750-430E23D42B52}" type="presOf" srcId="{6BC23E83-5716-49FB-9EE1-3F59F06D7C76}" destId="{6EC9CA2A-6A7A-4199-9895-11CBF59BE34A}" srcOrd="1" destOrd="1" presId="urn:microsoft.com/office/officeart/2005/8/layout/hProcess4"/>
    <dgm:cxn modelId="{6D0BF88A-87DB-459B-977C-D79728D1B5C3}" srcId="{59602147-6C52-41F1-8AA8-70C8E00A1D81}" destId="{1CD6475B-1D87-41F8-80C2-AB497D2B0D3B}" srcOrd="3" destOrd="0" parTransId="{F66DC4CB-F86F-4076-B2CC-F6EA02FA99E5}" sibTransId="{266FC887-DAD8-489E-94D7-CCDEE69F5EDB}"/>
    <dgm:cxn modelId="{B141688E-C733-4F8F-A6DA-805A098EE6C8}" type="presOf" srcId="{FAD0F478-FB01-4398-8599-A5A5412A3410}" destId="{45A7724A-29AC-4FB5-8C85-57BE97F422A8}" srcOrd="1" destOrd="1" presId="urn:microsoft.com/office/officeart/2005/8/layout/hProcess4"/>
    <dgm:cxn modelId="{576A1793-504B-458B-8E30-0585530B094C}" type="presOf" srcId="{33B438D3-637F-479B-B194-8D6852A73720}" destId="{576E1E68-1C3F-4F83-BB1A-50515C88AC62}" srcOrd="0" destOrd="0" presId="urn:microsoft.com/office/officeart/2005/8/layout/hProcess4"/>
    <dgm:cxn modelId="{10CF7799-A147-4F9D-A744-9B685FB37BC9}" type="presOf" srcId="{6527D025-494E-4F22-9FA4-69FD4771205C}" destId="{42AA1E7A-2481-4769-B19B-12BFEF052C0C}" srcOrd="0" destOrd="1" presId="urn:microsoft.com/office/officeart/2005/8/layout/hProcess4"/>
    <dgm:cxn modelId="{0DFDC699-8185-4D3A-B2BE-809AF4727DC8}" type="presOf" srcId="{2B1EEBFC-AA28-4EF5-948B-885EC9BB6637}" destId="{9EE10AF3-D93C-4915-9F8F-D10000CD0B8A}" srcOrd="0" destOrd="0" presId="urn:microsoft.com/office/officeart/2005/8/layout/hProcess4"/>
    <dgm:cxn modelId="{54E6FDAE-76E8-478E-A270-04256A08E7B0}" type="presOf" srcId="{677D45D0-A4C8-4386-A5D7-D055D7CC782C}" destId="{F89DD94F-892E-447B-9318-D8282EB0F5B1}" srcOrd="1" destOrd="1" presId="urn:microsoft.com/office/officeart/2005/8/layout/hProcess4"/>
    <dgm:cxn modelId="{619068B4-D2BC-4796-B8EF-DD83CEAD4B8E}" srcId="{CE0DC22A-826D-41DF-95E4-C2D94853CD59}" destId="{FAD0F478-FB01-4398-8599-A5A5412A3410}" srcOrd="1" destOrd="0" parTransId="{A2FC6CBE-6106-494B-B9B8-5C0AFFA1A7C5}" sibTransId="{7DF50EBF-570C-46CF-9401-968047F35C2B}"/>
    <dgm:cxn modelId="{124C48C2-A10D-4E58-9A70-1DD613AF3032}" type="presOf" srcId="{59602147-6C52-41F1-8AA8-70C8E00A1D81}" destId="{2F1AAF16-1830-4E3F-AD43-4FAD11799D68}" srcOrd="0" destOrd="0" presId="urn:microsoft.com/office/officeart/2005/8/layout/hProcess4"/>
    <dgm:cxn modelId="{3100C1CB-AA28-4608-B625-7AD5A52070A1}" type="presOf" srcId="{CE0DC22A-826D-41DF-95E4-C2D94853CD59}" destId="{706598D0-185D-4898-9610-CE3D940664E8}" srcOrd="0" destOrd="0" presId="urn:microsoft.com/office/officeart/2005/8/layout/hProcess4"/>
    <dgm:cxn modelId="{487C17CE-C95E-4877-A487-84867B164EA1}" srcId="{1CD6475B-1D87-41F8-80C2-AB497D2B0D3B}" destId="{6BC23E83-5716-49FB-9EE1-3F59F06D7C76}" srcOrd="1" destOrd="0" parTransId="{279AE2E9-EB31-4C01-A075-EC6C3F59B87B}" sibTransId="{52B82DA0-3E51-43EF-A273-C5B35B282C41}"/>
    <dgm:cxn modelId="{D7FB18DB-DAEA-4594-BAAD-86FCEA7F62E5}" type="presOf" srcId="{10EA16AD-D4C6-49DB-A5AC-8A90A81F9639}" destId="{6EC9CA2A-6A7A-4199-9895-11CBF59BE34A}" srcOrd="1" destOrd="0" presId="urn:microsoft.com/office/officeart/2005/8/layout/hProcess4"/>
    <dgm:cxn modelId="{1321A1E3-1A6D-4977-A5AD-AEA16812C8A5}" type="presOf" srcId="{6527D025-494E-4F22-9FA4-69FD4771205C}" destId="{FC2083B0-AF0F-4F84-B2BA-67E6FBEAFD16}" srcOrd="1" destOrd="1" presId="urn:microsoft.com/office/officeart/2005/8/layout/hProcess4"/>
    <dgm:cxn modelId="{0B0EC8E7-2D59-4F6A-BC46-E3E64A507D75}" srcId="{59602147-6C52-41F1-8AA8-70C8E00A1D81}" destId="{2B1EEBFC-AA28-4EF5-948B-885EC9BB6637}" srcOrd="2" destOrd="0" parTransId="{FEB642E1-11E6-4E1E-83A2-6044770F2EDE}" sibTransId="{100A942A-B793-4C7A-AE61-45229503374C}"/>
    <dgm:cxn modelId="{DF922DE8-786F-4E7A-BDB8-769E0CFE1726}" type="presOf" srcId="{677D45D0-A4C8-4386-A5D7-D055D7CC782C}" destId="{CFF06F8F-6C59-478E-A633-C8CC55BEE530}" srcOrd="0" destOrd="1" presId="urn:microsoft.com/office/officeart/2005/8/layout/hProcess4"/>
    <dgm:cxn modelId="{5DF7A1EE-A80F-42EB-982C-2979DE9852DE}" type="presParOf" srcId="{2F1AAF16-1830-4E3F-AD43-4FAD11799D68}" destId="{EF230CFA-87CE-4EA6-84E9-3EB2D904EF3A}" srcOrd="0" destOrd="0" presId="urn:microsoft.com/office/officeart/2005/8/layout/hProcess4"/>
    <dgm:cxn modelId="{6ED4ED39-69B5-435B-BCD4-0DB8A818E6F2}" type="presParOf" srcId="{2F1AAF16-1830-4E3F-AD43-4FAD11799D68}" destId="{35AF8843-DF57-4A31-AF88-2A4C0CBCF2C2}" srcOrd="1" destOrd="0" presId="urn:microsoft.com/office/officeart/2005/8/layout/hProcess4"/>
    <dgm:cxn modelId="{33E7B194-D9C0-4B15-B34F-DCF94A5DC5C0}" type="presParOf" srcId="{2F1AAF16-1830-4E3F-AD43-4FAD11799D68}" destId="{E1E9093D-DD14-4963-BB13-F36E4134648A}" srcOrd="2" destOrd="0" presId="urn:microsoft.com/office/officeart/2005/8/layout/hProcess4"/>
    <dgm:cxn modelId="{32C4FDF2-365D-4969-9067-113D6286277A}" type="presParOf" srcId="{E1E9093D-DD14-4963-BB13-F36E4134648A}" destId="{0DD2308B-B22D-4680-B182-DA954F95555B}" srcOrd="0" destOrd="0" presId="urn:microsoft.com/office/officeart/2005/8/layout/hProcess4"/>
    <dgm:cxn modelId="{E74518BB-D5AF-4538-B671-A15004962301}" type="presParOf" srcId="{0DD2308B-B22D-4680-B182-DA954F95555B}" destId="{E8FACF93-BF73-4E6B-B092-228AC6E5BB24}" srcOrd="0" destOrd="0" presId="urn:microsoft.com/office/officeart/2005/8/layout/hProcess4"/>
    <dgm:cxn modelId="{DC2AA81B-C36C-4569-8D66-DA4CD29B8D38}" type="presParOf" srcId="{0DD2308B-B22D-4680-B182-DA954F95555B}" destId="{42AA1E7A-2481-4769-B19B-12BFEF052C0C}" srcOrd="1" destOrd="0" presId="urn:microsoft.com/office/officeart/2005/8/layout/hProcess4"/>
    <dgm:cxn modelId="{27130651-25A2-40D1-9E49-608E9183AD6F}" type="presParOf" srcId="{0DD2308B-B22D-4680-B182-DA954F95555B}" destId="{FC2083B0-AF0F-4F84-B2BA-67E6FBEAFD16}" srcOrd="2" destOrd="0" presId="urn:microsoft.com/office/officeart/2005/8/layout/hProcess4"/>
    <dgm:cxn modelId="{10C4908A-81ED-4843-93F3-35F0EF68FB3A}" type="presParOf" srcId="{0DD2308B-B22D-4680-B182-DA954F95555B}" destId="{F4D9E94D-A972-4A07-BE95-9BCA89417D1E}" srcOrd="3" destOrd="0" presId="urn:microsoft.com/office/officeart/2005/8/layout/hProcess4"/>
    <dgm:cxn modelId="{4606D0A0-E6C6-41E9-8D93-EA0DAF31A81D}" type="presParOf" srcId="{0DD2308B-B22D-4680-B182-DA954F95555B}" destId="{E7FAD0F0-0F9F-4974-9520-BF3166826443}" srcOrd="4" destOrd="0" presId="urn:microsoft.com/office/officeart/2005/8/layout/hProcess4"/>
    <dgm:cxn modelId="{C3ECBF5A-B709-4579-AF79-FC5CDAD81882}" type="presParOf" srcId="{E1E9093D-DD14-4963-BB13-F36E4134648A}" destId="{576E1E68-1C3F-4F83-BB1A-50515C88AC62}" srcOrd="1" destOrd="0" presId="urn:microsoft.com/office/officeart/2005/8/layout/hProcess4"/>
    <dgm:cxn modelId="{D0EAEB14-B390-43AD-B759-99686367AAC9}" type="presParOf" srcId="{E1E9093D-DD14-4963-BB13-F36E4134648A}" destId="{CCE95F88-13F8-49E5-846E-F48169939BF9}" srcOrd="2" destOrd="0" presId="urn:microsoft.com/office/officeart/2005/8/layout/hProcess4"/>
    <dgm:cxn modelId="{9C1B1EE1-B4CB-4308-AB68-F4D9A1227874}" type="presParOf" srcId="{CCE95F88-13F8-49E5-846E-F48169939BF9}" destId="{327697A3-FABC-4EBE-90C1-8C27D6517939}" srcOrd="0" destOrd="0" presId="urn:microsoft.com/office/officeart/2005/8/layout/hProcess4"/>
    <dgm:cxn modelId="{4A182C0F-B27B-4B36-845C-F0C85B61287E}" type="presParOf" srcId="{CCE95F88-13F8-49E5-846E-F48169939BF9}" destId="{12747647-FF9B-4995-85B6-C63E5EEB5FD3}" srcOrd="1" destOrd="0" presId="urn:microsoft.com/office/officeart/2005/8/layout/hProcess4"/>
    <dgm:cxn modelId="{030F109B-5854-4E7E-A096-E40BFBF8FD1A}" type="presParOf" srcId="{CCE95F88-13F8-49E5-846E-F48169939BF9}" destId="{45A7724A-29AC-4FB5-8C85-57BE97F422A8}" srcOrd="2" destOrd="0" presId="urn:microsoft.com/office/officeart/2005/8/layout/hProcess4"/>
    <dgm:cxn modelId="{3A4F3643-E8C2-4B0F-94F1-98005F181009}" type="presParOf" srcId="{CCE95F88-13F8-49E5-846E-F48169939BF9}" destId="{706598D0-185D-4898-9610-CE3D940664E8}" srcOrd="3" destOrd="0" presId="urn:microsoft.com/office/officeart/2005/8/layout/hProcess4"/>
    <dgm:cxn modelId="{865D38BF-080A-498D-BAB8-237802D7ED4D}" type="presParOf" srcId="{CCE95F88-13F8-49E5-846E-F48169939BF9}" destId="{96788627-EA7A-431A-91F1-F752DF0E8548}" srcOrd="4" destOrd="0" presId="urn:microsoft.com/office/officeart/2005/8/layout/hProcess4"/>
    <dgm:cxn modelId="{B32D287A-6D4F-4DBF-B2AD-10B03F0491B1}" type="presParOf" srcId="{E1E9093D-DD14-4963-BB13-F36E4134648A}" destId="{0F075658-4713-4A9C-92A1-3FC72EE17EB3}" srcOrd="3" destOrd="0" presId="urn:microsoft.com/office/officeart/2005/8/layout/hProcess4"/>
    <dgm:cxn modelId="{794C5DB3-7950-4DF4-9ECF-272DEB280B9F}" type="presParOf" srcId="{E1E9093D-DD14-4963-BB13-F36E4134648A}" destId="{5FC7BFAD-4A79-4708-B7EA-4940B2EEB9C3}" srcOrd="4" destOrd="0" presId="urn:microsoft.com/office/officeart/2005/8/layout/hProcess4"/>
    <dgm:cxn modelId="{73D7BDB9-3AF8-45D5-A021-D54482D4E6A1}" type="presParOf" srcId="{5FC7BFAD-4A79-4708-B7EA-4940B2EEB9C3}" destId="{360D9806-51CF-426D-BEBC-193F354329A6}" srcOrd="0" destOrd="0" presId="urn:microsoft.com/office/officeart/2005/8/layout/hProcess4"/>
    <dgm:cxn modelId="{A06A5637-71D1-40B0-BCE1-02D0108E86B0}" type="presParOf" srcId="{5FC7BFAD-4A79-4708-B7EA-4940B2EEB9C3}" destId="{CFF06F8F-6C59-478E-A633-C8CC55BEE530}" srcOrd="1" destOrd="0" presId="urn:microsoft.com/office/officeart/2005/8/layout/hProcess4"/>
    <dgm:cxn modelId="{905E2915-8A55-4269-A41D-8C7F205D0EE9}" type="presParOf" srcId="{5FC7BFAD-4A79-4708-B7EA-4940B2EEB9C3}" destId="{F89DD94F-892E-447B-9318-D8282EB0F5B1}" srcOrd="2" destOrd="0" presId="urn:microsoft.com/office/officeart/2005/8/layout/hProcess4"/>
    <dgm:cxn modelId="{FE1F4335-B535-44B2-9515-949119D419FA}" type="presParOf" srcId="{5FC7BFAD-4A79-4708-B7EA-4940B2EEB9C3}" destId="{9EE10AF3-D93C-4915-9F8F-D10000CD0B8A}" srcOrd="3" destOrd="0" presId="urn:microsoft.com/office/officeart/2005/8/layout/hProcess4"/>
    <dgm:cxn modelId="{998BC2A2-684D-4A60-91D6-C3FD94BF7BE6}" type="presParOf" srcId="{5FC7BFAD-4A79-4708-B7EA-4940B2EEB9C3}" destId="{95058DC3-1091-4AC8-990B-4EECF14B421B}" srcOrd="4" destOrd="0" presId="urn:microsoft.com/office/officeart/2005/8/layout/hProcess4"/>
    <dgm:cxn modelId="{F34C8D10-BA84-4116-9F7A-B5344D66346B}" type="presParOf" srcId="{E1E9093D-DD14-4963-BB13-F36E4134648A}" destId="{2569D955-208A-4ED1-A065-4EC3AD36E1FA}" srcOrd="5" destOrd="0" presId="urn:microsoft.com/office/officeart/2005/8/layout/hProcess4"/>
    <dgm:cxn modelId="{21075A15-EC9E-4821-949D-380F21C92DED}" type="presParOf" srcId="{E1E9093D-DD14-4963-BB13-F36E4134648A}" destId="{4D5F72A6-D70A-4C50-8348-D7BFA84C1F5F}" srcOrd="6" destOrd="0" presId="urn:microsoft.com/office/officeart/2005/8/layout/hProcess4"/>
    <dgm:cxn modelId="{6D9F70A9-1FC8-4283-AB6D-23F0F159F7E6}" type="presParOf" srcId="{4D5F72A6-D70A-4C50-8348-D7BFA84C1F5F}" destId="{D722FA42-2AA7-421B-B0D7-82228188FFD8}" srcOrd="0" destOrd="0" presId="urn:microsoft.com/office/officeart/2005/8/layout/hProcess4"/>
    <dgm:cxn modelId="{0AA406E0-4888-4BD4-9D0D-CDB4E04E74F4}" type="presParOf" srcId="{4D5F72A6-D70A-4C50-8348-D7BFA84C1F5F}" destId="{4990949C-51B1-4FE8-B73F-B39ED0DCF5B7}" srcOrd="1" destOrd="0" presId="urn:microsoft.com/office/officeart/2005/8/layout/hProcess4"/>
    <dgm:cxn modelId="{BB4E774D-FAF7-4E98-9282-F7B1D609330F}" type="presParOf" srcId="{4D5F72A6-D70A-4C50-8348-D7BFA84C1F5F}" destId="{6EC9CA2A-6A7A-4199-9895-11CBF59BE34A}" srcOrd="2" destOrd="0" presId="urn:microsoft.com/office/officeart/2005/8/layout/hProcess4"/>
    <dgm:cxn modelId="{DDAFC2C4-1992-4C2A-A4AB-DD10EA107ABC}" type="presParOf" srcId="{4D5F72A6-D70A-4C50-8348-D7BFA84C1F5F}" destId="{61A0F0C7-2358-4224-B100-730473A7A38E}" srcOrd="3" destOrd="0" presId="urn:microsoft.com/office/officeart/2005/8/layout/hProcess4"/>
    <dgm:cxn modelId="{69A2C81B-FE6A-44CF-9489-660B627929DB}" type="presParOf" srcId="{4D5F72A6-D70A-4C50-8348-D7BFA84C1F5F}" destId="{9FF5B20A-B58F-4269-9977-54C4BC2B5BD7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A1E7A-2481-4769-B19B-12BFEF052C0C}">
      <dsp:nvSpPr>
        <dsp:cNvPr id="0" name=""/>
        <dsp:cNvSpPr/>
      </dsp:nvSpPr>
      <dsp:spPr>
        <a:xfrm>
          <a:off x="1709" y="1092246"/>
          <a:ext cx="2719108" cy="18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sr-Latn-CS" sz="1400" kern="12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*Uspostavljen kontakt između tima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sr-Latn-CS" sz="1400" kern="12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*Definisana incijalne ideje projekta</a:t>
          </a:r>
          <a:endParaRPr lang="en-GB" sz="1400" kern="1200" dirty="0">
            <a:latin typeface="Arial" panose="020B0604020202020204" pitchFamily="34" charset="0"/>
            <a:ea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sr-Latn-CS" sz="1400" kern="12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*Kreiran inicijalni plan rada</a:t>
          </a:r>
          <a:endParaRPr lang="en-GB" sz="1400" kern="1200" dirty="0">
            <a:latin typeface="Arial" panose="020B0604020202020204" pitchFamily="34" charset="0"/>
            <a:ea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143" y="1133680"/>
        <a:ext cx="2636240" cy="1331795"/>
      </dsp:txXfrm>
    </dsp:sp>
    <dsp:sp modelId="{576E1E68-1C3F-4F83-BB1A-50515C88AC62}">
      <dsp:nvSpPr>
        <dsp:cNvPr id="0" name=""/>
        <dsp:cNvSpPr/>
      </dsp:nvSpPr>
      <dsp:spPr>
        <a:xfrm>
          <a:off x="1288148" y="1388384"/>
          <a:ext cx="2603845" cy="2603845"/>
        </a:xfrm>
        <a:prstGeom prst="leftCircularArrow">
          <a:avLst>
            <a:gd name="adj1" fmla="val 1767"/>
            <a:gd name="adj2" fmla="val 210616"/>
            <a:gd name="adj3" fmla="val 942889"/>
            <a:gd name="adj4" fmla="val 7981252"/>
            <a:gd name="adj5" fmla="val 206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9E94D-A972-4A07-BE95-9BCA89417D1E}">
      <dsp:nvSpPr>
        <dsp:cNvPr id="0" name=""/>
        <dsp:cNvSpPr/>
      </dsp:nvSpPr>
      <dsp:spPr>
        <a:xfrm>
          <a:off x="1056516" y="2637978"/>
          <a:ext cx="1358623" cy="656537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 err="1"/>
            <a:t>Planiranje</a:t>
          </a:r>
          <a:endParaRPr lang="en-GB" sz="1400" b="1" kern="1200" dirty="0"/>
        </a:p>
      </dsp:txBody>
      <dsp:txXfrm>
        <a:off x="1075745" y="2657207"/>
        <a:ext cx="1320165" cy="618079"/>
      </dsp:txXfrm>
    </dsp:sp>
    <dsp:sp modelId="{12747647-FF9B-4995-85B6-C63E5EEB5FD3}">
      <dsp:nvSpPr>
        <dsp:cNvPr id="0" name=""/>
        <dsp:cNvSpPr/>
      </dsp:nvSpPr>
      <dsp:spPr>
        <a:xfrm>
          <a:off x="2939951" y="1093438"/>
          <a:ext cx="2222155" cy="17980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sr-Latn-CS" sz="1400" kern="12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*Urađena inicijalna dokumentacija i plan projekta</a:t>
          </a:r>
          <a:endParaRPr lang="en-GB" sz="1400" kern="1200" dirty="0"/>
        </a:p>
      </dsp:txBody>
      <dsp:txXfrm>
        <a:off x="2981330" y="1520123"/>
        <a:ext cx="2139397" cy="1330032"/>
      </dsp:txXfrm>
    </dsp:sp>
    <dsp:sp modelId="{0F075658-4713-4A9C-92A1-3FC72EE17EB3}">
      <dsp:nvSpPr>
        <dsp:cNvPr id="0" name=""/>
        <dsp:cNvSpPr/>
      </dsp:nvSpPr>
      <dsp:spPr>
        <a:xfrm>
          <a:off x="3778812" y="-12516"/>
          <a:ext cx="2515267" cy="2515267"/>
        </a:xfrm>
        <a:prstGeom prst="circularArrow">
          <a:avLst>
            <a:gd name="adj1" fmla="val 1830"/>
            <a:gd name="adj2" fmla="val 218342"/>
            <a:gd name="adj3" fmla="val 20216552"/>
            <a:gd name="adj4" fmla="val 13185915"/>
            <a:gd name="adj5" fmla="val 213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598D0-185D-4898-9610-CE3D940664E8}">
      <dsp:nvSpPr>
        <dsp:cNvPr id="0" name=""/>
        <dsp:cNvSpPr/>
      </dsp:nvSpPr>
      <dsp:spPr>
        <a:xfrm>
          <a:off x="3476128" y="969836"/>
          <a:ext cx="1563882" cy="638280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 err="1"/>
            <a:t>Inicijalno</a:t>
          </a:r>
          <a:r>
            <a:rPr lang="en-GB" sz="1400" b="1" kern="1200" dirty="0"/>
            <a:t> </a:t>
          </a:r>
          <a:r>
            <a:rPr lang="en-GB" sz="1400" b="1" kern="1200" dirty="0" err="1"/>
            <a:t>prezentovanje</a:t>
          </a:r>
          <a:endParaRPr lang="en-GB" sz="1400" b="1" kern="1200" dirty="0"/>
        </a:p>
      </dsp:txBody>
      <dsp:txXfrm>
        <a:off x="3494823" y="988531"/>
        <a:ext cx="1526492" cy="600890"/>
      </dsp:txXfrm>
    </dsp:sp>
    <dsp:sp modelId="{CFF06F8F-6C59-478E-A633-C8CC55BEE530}">
      <dsp:nvSpPr>
        <dsp:cNvPr id="0" name=""/>
        <dsp:cNvSpPr/>
      </dsp:nvSpPr>
      <dsp:spPr>
        <a:xfrm>
          <a:off x="5381241" y="1071091"/>
          <a:ext cx="2119690" cy="18427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sr-Latn-CS" sz="1400" kern="12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*Napravljen ceo IoT sistem</a:t>
          </a:r>
          <a:endParaRPr lang="en-GB" sz="1400" kern="1200" dirty="0"/>
        </a:p>
      </dsp:txBody>
      <dsp:txXfrm>
        <a:off x="5423649" y="1113499"/>
        <a:ext cx="2034874" cy="1363090"/>
      </dsp:txXfrm>
    </dsp:sp>
    <dsp:sp modelId="{2569D955-208A-4ED1-A065-4EC3AD36E1FA}">
      <dsp:nvSpPr>
        <dsp:cNvPr id="0" name=""/>
        <dsp:cNvSpPr/>
      </dsp:nvSpPr>
      <dsp:spPr>
        <a:xfrm>
          <a:off x="6207004" y="1772429"/>
          <a:ext cx="2193688" cy="2193688"/>
        </a:xfrm>
        <a:prstGeom prst="leftCircularArrow">
          <a:avLst>
            <a:gd name="adj1" fmla="val 2098"/>
            <a:gd name="adj2" fmla="val 251887"/>
            <a:gd name="adj3" fmla="val 1070161"/>
            <a:gd name="adj4" fmla="val 8067252"/>
            <a:gd name="adj5" fmla="val 244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E10AF3-D93C-4915-9F8F-D10000CD0B8A}">
      <dsp:nvSpPr>
        <dsp:cNvPr id="0" name=""/>
        <dsp:cNvSpPr/>
      </dsp:nvSpPr>
      <dsp:spPr>
        <a:xfrm>
          <a:off x="5907448" y="2213382"/>
          <a:ext cx="1389128" cy="931622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/>
            <a:t>Implementacija</a:t>
          </a:r>
          <a:endParaRPr lang="en-GB" sz="1300" b="1" kern="1200" dirty="0"/>
        </a:p>
      </dsp:txBody>
      <dsp:txXfrm>
        <a:off x="5934734" y="2240668"/>
        <a:ext cx="1334556" cy="877050"/>
      </dsp:txXfrm>
    </dsp:sp>
    <dsp:sp modelId="{4990949C-51B1-4FE8-B73F-B39ED0DCF5B7}">
      <dsp:nvSpPr>
        <dsp:cNvPr id="0" name=""/>
        <dsp:cNvSpPr/>
      </dsp:nvSpPr>
      <dsp:spPr>
        <a:xfrm>
          <a:off x="7720066" y="1044103"/>
          <a:ext cx="1739707" cy="18967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sr-Latn-CS" sz="1400" kern="12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*Odbranjen projektni rad</a:t>
          </a:r>
          <a:endParaRPr lang="en-GB" sz="1400" kern="1200" dirty="0"/>
        </a:p>
      </dsp:txBody>
      <dsp:txXfrm>
        <a:off x="7763716" y="1494203"/>
        <a:ext cx="1652407" cy="1403016"/>
      </dsp:txXfrm>
    </dsp:sp>
    <dsp:sp modelId="{61A0F0C7-2358-4224-B100-730473A7A38E}">
      <dsp:nvSpPr>
        <dsp:cNvPr id="0" name=""/>
        <dsp:cNvSpPr/>
      </dsp:nvSpPr>
      <dsp:spPr>
        <a:xfrm>
          <a:off x="8053985" y="941136"/>
          <a:ext cx="1407967" cy="712483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/>
            <a:t>Finalno</a:t>
          </a:r>
          <a:r>
            <a:rPr lang="en-GB" sz="1300" b="1" kern="1200" dirty="0"/>
            <a:t> </a:t>
          </a:r>
          <a:r>
            <a:rPr lang="en-GB" sz="1300" b="1" kern="1200" dirty="0" err="1"/>
            <a:t>prezentovanje</a:t>
          </a:r>
          <a:endParaRPr lang="en-GB" sz="1300" b="1" kern="1200" dirty="0"/>
        </a:p>
      </dsp:txBody>
      <dsp:txXfrm>
        <a:off x="8074853" y="962004"/>
        <a:ext cx="1366231" cy="6707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4198-70A4-4027-9162-CE96DD799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ECD8DB-7DBB-4215-A788-669373C63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2BFC-369B-49DE-97F8-72A922907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39F0E-0042-4E40-9DE7-343308B91A63}" type="datetimeFigureOut">
              <a:rPr lang="en-GB" smtClean="0"/>
              <a:t>14/04/2020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0A058-2695-41A8-8AA9-F079302C3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5E86-C782-4CED-8FD2-5A448970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FD03-6777-464A-BDE9-C9C2A94EA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624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D557A-74BE-4B0A-8E09-0CA08AE33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8366D-9D2D-4849-92F9-EC62C57B9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912CA-78E5-4747-9D49-1CA69B3A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39F0E-0042-4E40-9DE7-343308B91A63}" type="datetimeFigureOut">
              <a:rPr lang="en-GB" smtClean="0"/>
              <a:t>14/04/2020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1FF81-3EB9-43BE-A29F-0E305D8B9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022DB-8DB6-45BC-B4CD-9756CD922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FD03-6777-464A-BDE9-C9C2A94EA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371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ABD68A-7D08-4FFC-960B-2CFA1E109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C1B262-DD82-4753-AE3E-0C4399F83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4551F-810E-4353-A8BC-69E734B9C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39F0E-0042-4E40-9DE7-343308B91A63}" type="datetimeFigureOut">
              <a:rPr lang="en-GB" smtClean="0"/>
              <a:t>14/04/2020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3238E-FD57-452C-83E0-2730FF11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B8807-43BC-4015-8D3A-04020534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FD03-6777-464A-BDE9-C9C2A94EA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318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AA39-6E09-44AC-B6B8-47D6D990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FA444-4046-4B20-B988-2E27CF578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6C6CA-0090-4E81-9E39-0FEF7F7D3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39F0E-0042-4E40-9DE7-343308B91A63}" type="datetimeFigureOut">
              <a:rPr lang="en-GB" smtClean="0"/>
              <a:t>14/04/2020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2F2DE-93B0-4917-9C5B-C4F4CA456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49BF3-4837-4821-ACC6-D2A4A1DA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FD03-6777-464A-BDE9-C9C2A94EA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517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3618-FDF8-4307-BE14-5B6F3F8F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7EFAA-4D84-4FF5-AF07-328ED11B0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39359-8143-45AF-A365-26212EB44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39F0E-0042-4E40-9DE7-343308B91A63}" type="datetimeFigureOut">
              <a:rPr lang="en-GB" smtClean="0"/>
              <a:t>14/04/2020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BDEDF-D388-41B8-BD3C-F6544CE5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32C2B-1D3C-4E81-B029-1C63590A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FD03-6777-464A-BDE9-C9C2A94EA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09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D83-7757-48A7-B9B5-AA9372E6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DD99D-11A6-4139-BC72-ABC32A39A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E9477-AAC4-4489-822E-73D055979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AD830-C55E-46B7-A3A3-B660B3FD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39F0E-0042-4E40-9DE7-343308B91A63}" type="datetimeFigureOut">
              <a:rPr lang="en-GB" smtClean="0"/>
              <a:t>14/04/2020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2564D-9EFA-4BB6-B0A6-2015CC30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197D7-040E-48BE-824C-9A6310E22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FD03-6777-464A-BDE9-C9C2A94EA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681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0A1B9-75D6-48EB-80EC-A9C30975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EC0C5-E5DB-43DD-83D0-A6C12520F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9F09C7-026A-467B-975A-15D5CC1F7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6A6961-BBD9-48FB-BB52-BA8595B16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306359-F9F8-4554-9DEF-BFEC3ED6E7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5C4977-A0EB-4A5B-8BDB-9B821A5C6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39F0E-0042-4E40-9DE7-343308B91A63}" type="datetimeFigureOut">
              <a:rPr lang="en-GB" smtClean="0"/>
              <a:t>14/04/2020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66E827-9C77-4146-9B3D-CABDC40B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A8F8D5-4464-4487-ACE1-BA18E5D9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FD03-6777-464A-BDE9-C9C2A94EA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01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F1A94-4980-425D-B31D-22C02FE4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B90CBD-2A79-40BE-9CBB-5DB3693F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39F0E-0042-4E40-9DE7-343308B91A63}" type="datetimeFigureOut">
              <a:rPr lang="en-GB" smtClean="0"/>
              <a:t>14/04/2020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8BA2E-06DF-4CCE-84AB-B6EACC5B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8371B-4CE0-43BF-949C-E93FE9A92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FD03-6777-464A-BDE9-C9C2A94EA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592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1874C-E666-4136-B97D-E50E6517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39F0E-0042-4E40-9DE7-343308B91A63}" type="datetimeFigureOut">
              <a:rPr lang="en-GB" smtClean="0"/>
              <a:t>14/04/2020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E326F2-8C12-4600-91EE-D8802A9A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9713C-8A68-4803-9C87-25E4AB7F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FD03-6777-464A-BDE9-C9C2A94EA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261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3626-DBD7-46DE-ACF5-FF0F33BBA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17083-076F-4E2E-AF47-B347867EA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0B2C7-F434-49C3-957B-72A166711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91F6E-6EDB-4D9A-A118-24D2367B4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39F0E-0042-4E40-9DE7-343308B91A63}" type="datetimeFigureOut">
              <a:rPr lang="en-GB" smtClean="0"/>
              <a:t>14/04/2020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BA136-9EDA-4450-B5EC-A5926EF5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34853-4FC8-4DDF-8DF5-272BB498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FD03-6777-464A-BDE9-C9C2A94EA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747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1ACC-87AA-4A5A-B8E4-1C18B977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102823-604D-4EA7-8340-218FAEC125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101EE-86BE-42B4-88F6-F4E125641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16BC2-9122-4B5B-A9A4-9658D1550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39F0E-0042-4E40-9DE7-343308B91A63}" type="datetimeFigureOut">
              <a:rPr lang="en-GB" smtClean="0"/>
              <a:t>14/04/2020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724D1-5B54-45FE-B044-CB6A72EF0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419BE-AA6D-422D-A867-96C8B87F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FD03-6777-464A-BDE9-C9C2A94EA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23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34DA41-0768-4142-B44C-794F6FD43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76514-13D4-48E3-9495-7E614008D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208D1-B4C0-4315-B18C-3AAC375539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39F0E-0042-4E40-9DE7-343308B91A63}" type="datetimeFigureOut">
              <a:rPr lang="en-GB" smtClean="0"/>
              <a:t>14/04/2020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655D8-6450-4BF6-A970-4036FE5817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0A539-1077-4D1B-ACFA-9C61F09A0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9FD03-6777-464A-BDE9-C9C2A94EA8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26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5.wdp"/><Relationship Id="rId10" Type="http://schemas.microsoft.com/office/2007/relationships/hdphoto" Target="../media/hdphoto7.wdp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6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mylifeup.com/raspberry-pi-led-strip-apa102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B1708C-BBAD-4288-A4A0-FC2313B6665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41B3E0-A63A-4CF6-B9A5-463A73B76356}"/>
              </a:ext>
            </a:extLst>
          </p:cNvPr>
          <p:cNvSpPr/>
          <p:nvPr/>
        </p:nvSpPr>
        <p:spPr>
          <a:xfrm>
            <a:off x="0" y="0"/>
            <a:ext cx="12192000" cy="6937131"/>
          </a:xfrm>
          <a:prstGeom prst="rect">
            <a:avLst/>
          </a:prstGeom>
          <a:solidFill>
            <a:schemeClr val="accent2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400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3D3B8D91-6C5C-4045-BC44-725FD246A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2293" y="1221354"/>
            <a:ext cx="1485900" cy="552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Text Box 4">
            <a:extLst>
              <a:ext uri="{FF2B5EF4-FFF2-40B4-BE49-F238E27FC236}">
                <a16:creationId xmlns:a16="http://schemas.microsoft.com/office/drawing/2014/main" id="{572A23BB-15A5-42F8-BF84-72C631F93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231" y="58126"/>
            <a:ext cx="8534400" cy="1066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>
                <a:solidFill>
                  <a:srgbClr val="FFFFFF"/>
                </a:solidFill>
              </a:rPr>
              <a:t>Univerzitet</a:t>
            </a:r>
            <a:r>
              <a:rPr lang="en-US" dirty="0">
                <a:solidFill>
                  <a:srgbClr val="FFFFFF"/>
                </a:solidFill>
              </a:rPr>
              <a:t> u </a:t>
            </a:r>
            <a:r>
              <a:rPr lang="en-US" dirty="0" err="1">
                <a:solidFill>
                  <a:srgbClr val="FFFFFF"/>
                </a:solidFill>
              </a:rPr>
              <a:t>Beogradu</a:t>
            </a:r>
            <a:endParaRPr lang="en-US" dirty="0">
              <a:solidFill>
                <a:srgbClr val="FFFFFF"/>
              </a:solidFill>
            </a:endParaRPr>
          </a:p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>
                <a:solidFill>
                  <a:srgbClr val="FFFFFF"/>
                </a:solidFill>
              </a:rPr>
              <a:t>Fakultet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organizacionih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nauka</a:t>
            </a:r>
            <a:endParaRPr lang="en-US" dirty="0">
              <a:solidFill>
                <a:srgbClr val="FFFFFF"/>
              </a:solidFill>
            </a:endParaRPr>
          </a:p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>
                <a:solidFill>
                  <a:srgbClr val="FFFFFF"/>
                </a:solidFill>
              </a:rPr>
              <a:t>Katedra</a:t>
            </a:r>
            <a:r>
              <a:rPr lang="en-US" dirty="0">
                <a:solidFill>
                  <a:srgbClr val="FFFFFF"/>
                </a:solidFill>
              </a:rPr>
              <a:t> za </a:t>
            </a:r>
            <a:r>
              <a:rPr lang="en-US" dirty="0" err="1">
                <a:solidFill>
                  <a:srgbClr val="FFFFFF"/>
                </a:solidFill>
              </a:rPr>
              <a:t>elektronsko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poslovanje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EF8A20-66D9-4257-9CF1-AF680E684A6D}"/>
              </a:ext>
            </a:extLst>
          </p:cNvPr>
          <p:cNvSpPr txBox="1"/>
          <p:nvPr/>
        </p:nvSpPr>
        <p:spPr>
          <a:xfrm>
            <a:off x="3174023" y="2780869"/>
            <a:ext cx="546881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CS" sz="3200" dirty="0">
                <a:solidFill>
                  <a:schemeClr val="bg1"/>
                </a:solidFill>
              </a:rPr>
              <a:t>TEMA PROJEKTNOG RADA</a:t>
            </a:r>
            <a:endParaRPr lang="en-GB" sz="3200" dirty="0">
              <a:solidFill>
                <a:schemeClr val="bg1"/>
              </a:solidFill>
            </a:endParaRPr>
          </a:p>
          <a:p>
            <a:pPr algn="ctr"/>
            <a:r>
              <a:rPr lang="sr-Latn-RS" sz="3600" b="1" dirty="0">
                <a:solidFill>
                  <a:schemeClr val="bg1"/>
                </a:solidFill>
              </a:rPr>
              <a:t>LED Strip Traka</a:t>
            </a:r>
            <a:endParaRPr lang="en-GB" sz="3600" b="1" dirty="0">
              <a:solidFill>
                <a:schemeClr val="bg1"/>
              </a:solidFill>
            </a:endParaRPr>
          </a:p>
          <a:p>
            <a:endParaRPr lang="en-GB" sz="2400" dirty="0"/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61C490D0-5378-4C2C-83EE-09C4BA1BD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71501" y="6220148"/>
            <a:ext cx="2954215" cy="6774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dirty="0">
                <a:solidFill>
                  <a:srgbClr val="FFFFFF"/>
                </a:solidFill>
              </a:rPr>
              <a:t>Product owner:</a:t>
            </a:r>
          </a:p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dirty="0" err="1">
                <a:solidFill>
                  <a:srgbClr val="FFFFFF"/>
                </a:solidFill>
              </a:rPr>
              <a:t>dr</a:t>
            </a:r>
            <a:r>
              <a:rPr lang="en-US" sz="1600" b="1" dirty="0">
                <a:solidFill>
                  <a:srgbClr val="FFFFFF"/>
                </a:solidFill>
              </a:rPr>
              <a:t> Aleksandra </a:t>
            </a:r>
            <a:r>
              <a:rPr lang="en-US" sz="1600" b="1" dirty="0" err="1">
                <a:solidFill>
                  <a:srgbClr val="FFFFFF"/>
                </a:solidFill>
              </a:rPr>
              <a:t>Labus</a:t>
            </a:r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F5252181-B08F-4375-A701-158213E65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9978" y="6220148"/>
            <a:ext cx="2954215" cy="6774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dirty="0">
                <a:solidFill>
                  <a:schemeClr val="bg1"/>
                </a:solidFill>
              </a:rPr>
              <a:t>Scrum Master:</a:t>
            </a:r>
          </a:p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fr-FR" sz="1600" b="1" dirty="0">
                <a:solidFill>
                  <a:schemeClr val="bg1"/>
                </a:solidFill>
              </a:rPr>
              <a:t>Aleksandra Vu</a:t>
            </a:r>
            <a:r>
              <a:rPr lang="sr-Latn-RS" sz="1600" b="1" dirty="0">
                <a:solidFill>
                  <a:schemeClr val="bg1"/>
                </a:solidFill>
              </a:rPr>
              <a:t>čičević 126</a:t>
            </a:r>
            <a:r>
              <a:rPr lang="sr-Cyrl-RS" sz="1600" b="1" dirty="0">
                <a:solidFill>
                  <a:schemeClr val="bg1"/>
                </a:solidFill>
              </a:rPr>
              <a:t>/16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137414EE-92A8-4F37-A289-65C3071F2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3116" y="6242534"/>
            <a:ext cx="2954215" cy="6774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sr-Latn-RS" sz="1600" dirty="0">
                <a:solidFill>
                  <a:schemeClr val="bg1"/>
                </a:solidFill>
              </a:rPr>
              <a:t>Član tima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sr-Latn-RS" sz="1600" b="1" dirty="0">
                <a:solidFill>
                  <a:schemeClr val="bg1"/>
                </a:solidFill>
              </a:rPr>
              <a:t> Milan Gligorijevi</a:t>
            </a:r>
            <a:r>
              <a:rPr lang="sr-Cyrl-RS" sz="1600" b="1" dirty="0">
                <a:solidFill>
                  <a:schemeClr val="bg1"/>
                </a:solidFill>
              </a:rPr>
              <a:t>ć</a:t>
            </a:r>
            <a:r>
              <a:rPr lang="sr-Latn-RS" sz="1600" b="1" dirty="0">
                <a:solidFill>
                  <a:schemeClr val="bg1"/>
                </a:solidFill>
              </a:rPr>
              <a:t> 297</a:t>
            </a:r>
            <a:r>
              <a:rPr lang="sr-Cyrl-RS" sz="1600" b="1" dirty="0">
                <a:solidFill>
                  <a:schemeClr val="bg1"/>
                </a:solidFill>
              </a:rPr>
              <a:t>/</a:t>
            </a:r>
            <a:r>
              <a:rPr lang="sr-Latn-RS" sz="1600" b="1" dirty="0">
                <a:solidFill>
                  <a:schemeClr val="bg1"/>
                </a:solidFill>
              </a:rPr>
              <a:t>16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B3E90078-70BD-41EA-B597-8FE351BAD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7845" y="6225355"/>
            <a:ext cx="2954215" cy="6774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sr-Latn-RS" sz="1600" dirty="0">
                <a:solidFill>
                  <a:schemeClr val="bg1"/>
                </a:solidFill>
              </a:rPr>
              <a:t>Član tima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fr-FR" sz="1600" b="1" dirty="0" err="1">
                <a:solidFill>
                  <a:schemeClr val="bg1"/>
                </a:solidFill>
              </a:rPr>
              <a:t>Aj</a:t>
            </a:r>
            <a:r>
              <a:rPr lang="sr-Cyrl-RS" sz="1600" b="1" dirty="0">
                <a:solidFill>
                  <a:schemeClr val="bg1"/>
                </a:solidFill>
              </a:rPr>
              <a:t>š</a:t>
            </a:r>
            <a:r>
              <a:rPr lang="fr-FR" sz="1600" b="1" dirty="0">
                <a:solidFill>
                  <a:schemeClr val="bg1"/>
                </a:solidFill>
              </a:rPr>
              <a:t>a </a:t>
            </a:r>
            <a:r>
              <a:rPr lang="fr-FR" sz="1600" b="1" dirty="0" err="1">
                <a:solidFill>
                  <a:schemeClr val="bg1"/>
                </a:solidFill>
              </a:rPr>
              <a:t>Bakovi</a:t>
            </a:r>
            <a:r>
              <a:rPr lang="sr-Cyrl-RS" sz="1600" b="1" dirty="0">
                <a:solidFill>
                  <a:schemeClr val="bg1"/>
                </a:solidFill>
              </a:rPr>
              <a:t>ć 195/16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467571EB-957C-46A6-BBD1-2B294CB0D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2039" y="6286701"/>
            <a:ext cx="2954215" cy="6774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sr-Latn-RS" sz="1600" dirty="0">
                <a:solidFill>
                  <a:schemeClr val="bg1"/>
                </a:solidFill>
              </a:rPr>
              <a:t>Član tima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</a:rPr>
              <a:t>Janko Ga</a:t>
            </a:r>
            <a:r>
              <a:rPr lang="sr-Latn-RS" sz="1600" b="1" dirty="0">
                <a:solidFill>
                  <a:schemeClr val="bg1"/>
                </a:solidFill>
              </a:rPr>
              <a:t>šić </a:t>
            </a:r>
            <a:r>
              <a:rPr lang="sr-Cyrl-RS" sz="1600" b="1" dirty="0">
                <a:solidFill>
                  <a:schemeClr val="bg1"/>
                </a:solidFill>
              </a:rPr>
              <a:t>134/16</a:t>
            </a:r>
            <a:endParaRPr lang="en-GB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698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FEA1BCA-6154-49C2-8DD7-059DBE528A24}"/>
              </a:ext>
            </a:extLst>
          </p:cNvPr>
          <p:cNvSpPr/>
          <p:nvPr/>
        </p:nvSpPr>
        <p:spPr>
          <a:xfrm>
            <a:off x="125586" y="837860"/>
            <a:ext cx="11612145" cy="6608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SCRUM</a:t>
            </a: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je agilni proces koji se u poslednjih dvadeset godina najčešće primenjuje u razvoju softvera, mada iako se </a:t>
            </a:r>
            <a:r>
              <a:rPr lang="sr-Latn-CS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SCRUM</a:t>
            </a: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uglavnom koristi u komercijalnom softverskom okruženju , može se uspešno primeniti i u obrazovanju, proizvodnji i nizu drugih industrija, a konkretno u ovom slučaju </a:t>
            </a:r>
            <a:r>
              <a:rPr lang="sr-Latn-CS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SCRUM</a:t>
            </a: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će biti korišćen za potrebe studentskog projekta razvoja LED strip trake integralnog rešenja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C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C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C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C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C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C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C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C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C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 SCRUM Framework-</a:t>
            </a: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uloge</a:t>
            </a: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predstavljaju</a:t>
            </a: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jedan</a:t>
            </a: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od </a:t>
            </a: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klju</a:t>
            </a: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čnih elemenata. Uloge na ovom projektu</a:t>
            </a: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 Owner – </a:t>
            </a: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Aleksandra </a:t>
            </a: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Labus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Scrum Master – Aleksandra Vu</a:t>
            </a:r>
            <a:r>
              <a:rPr lang="sr-Latn-R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čičević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 – </a:t>
            </a: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Ajša</a:t>
            </a: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Baković</a:t>
            </a: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Milan </a:t>
            </a: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Gligorijević</a:t>
            </a: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Janko </a:t>
            </a: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Gašić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0" y="-67839"/>
            <a:ext cx="7614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Pristup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u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upravljanju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projektom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FCF0D8-2BD6-4DAE-B2CA-457CC248FBEA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733FD-236F-4E50-8018-61BF5D6481DA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951EEBB-0CA2-4698-AA46-845403C1CAA5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DA5F60-07F8-4CCB-8294-100AED53A0B9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b="1" kern="0" dirty="0">
              <a:solidFill>
                <a:schemeClr val="accent2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8D143D-6BA1-46EC-874C-A4DF740C2C0B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62BA55-A696-468A-9BF1-E653C0E6118E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A5131FC-EFA8-4E7B-9706-B47C18C54D40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22625B-A0A7-411B-9A8C-9E9C68CB8F49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62B4BD1-6E43-439B-A2E5-B334391D403A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43274-730C-4AD1-8E5F-380AEAEB3041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C7EE7E7-2120-4B8D-A93A-8054D386F7BF}"/>
              </a:ext>
            </a:extLst>
          </p:cNvPr>
          <p:cNvCxnSpPr>
            <a:stCxn id="32" idx="6"/>
            <a:endCxn id="33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3D21988-A50D-4BD4-9878-777B61BD55FB}"/>
              </a:ext>
            </a:extLst>
          </p:cNvPr>
          <p:cNvCxnSpPr>
            <a:stCxn id="33" idx="6"/>
            <a:endCxn id="34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1094141-691E-45FB-BDBF-A072BD3874CD}"/>
              </a:ext>
            </a:extLst>
          </p:cNvPr>
          <p:cNvCxnSpPr>
            <a:cxnSpLocks/>
            <a:stCxn id="34" idx="6"/>
            <a:endCxn id="40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FAF4A71-4FC2-4420-99C5-BEE47623DDE3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A3018B4-32CB-484D-B9D8-20C9E99DC526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35CA7FA-7818-423E-87C7-2EB7094289A6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FFFFE0-280B-4B04-B046-317F54E29EF1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CA506BDC-449C-408E-940A-7EB422F19BE0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318186E-B3A3-41C4-B151-13C406A5D4D8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AFB8C2AF-61CB-42A6-9D26-CE7F0C7AC4F2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131219F-312F-411C-A1BF-83213856D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3511C1-84C7-4701-AC75-F44A2B5DBA1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34" y="2098648"/>
            <a:ext cx="4461635" cy="29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44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-1" y="-67839"/>
            <a:ext cx="10282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Glavne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faze u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realizaciju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projekta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aktivnosti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20FCDEB-9B78-4999-AFB2-D15B3291A720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A24CB0-2AE9-456B-B82C-98044E16B31C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6700B9-5171-49B1-86B8-859A675D11CE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4C89D4-B304-465F-8D62-088C2DA37CDD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4B70A1-B95F-4730-846A-09DB48BCBDA2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b="1" kern="0" dirty="0" err="1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FE340F-8CF7-441E-9280-12D9034C7977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D885F8-FD9F-4B45-B484-8AAC68BDB92F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D6051D-B5D6-4809-A65E-F377F22233A0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AF482FB-CBE7-428D-BEB8-6184D4C803A2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E8A2BD-6640-41E9-8150-AC38B620C8E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A2A137-AAD0-4843-90C3-A81164B8CD92}"/>
              </a:ext>
            </a:extLst>
          </p:cNvPr>
          <p:cNvCxnSpPr>
            <a:stCxn id="32" idx="6"/>
            <a:endCxn id="33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3D27C0-DB18-46F1-B1D1-67AB37B4E8B3}"/>
              </a:ext>
            </a:extLst>
          </p:cNvPr>
          <p:cNvCxnSpPr>
            <a:stCxn id="33" idx="6"/>
            <a:endCxn id="34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522196-7A8B-4D24-8891-C7EBDB851D1B}"/>
              </a:ext>
            </a:extLst>
          </p:cNvPr>
          <p:cNvCxnSpPr>
            <a:cxnSpLocks/>
            <a:stCxn id="34" idx="6"/>
            <a:endCxn id="40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775E252-45BA-4817-BB70-660C5BA9FCFA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46EB03E-5A0D-418A-A7F7-6BEE3BC04058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B3EB12-7B94-411B-A3F0-3D660895A63A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4DCCF73E-0854-41D7-9AEF-ED50727D32C2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359663B-E917-4A88-B981-ABDE35CF6876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9AA29CB-CDEC-49F9-8ADB-9963C16F53B5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C1DA7BC-8E7B-4DC2-AAD2-260356485B18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514D8B6-B163-4374-8FE8-D7B2C58C0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EFE6DE4-560E-40C0-8730-6E70676928DB}"/>
              </a:ext>
            </a:extLst>
          </p:cNvPr>
          <p:cNvSpPr/>
          <p:nvPr/>
        </p:nvSpPr>
        <p:spPr>
          <a:xfrm>
            <a:off x="125586" y="837860"/>
            <a:ext cx="11612145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Glavne faze u realizaciji ovog projekta su: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A8DD9C8-273C-4BF5-B165-2834A0E48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36" b="100000" l="9799" r="89950">
                        <a14:foregroundMark x1="65829" y1="19169" x2="65829" y2="19169"/>
                        <a14:foregroundMark x1="28643" y1="22402" x2="28643" y2="22402"/>
                        <a14:foregroundMark x1="35678" y1="31409" x2="35678" y2="31409"/>
                        <a14:foregroundMark x1="35427" y1="40878" x2="35427" y2="40878"/>
                        <a14:foregroundMark x1="35930" y1="50808" x2="35930" y2="50808"/>
                        <a14:foregroundMark x1="36432" y1="59584" x2="36432" y2="59584"/>
                        <a14:foregroundMark x1="53266" y1="60277" x2="54020" y2="260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1564" y="1629466"/>
            <a:ext cx="855061" cy="9302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B159E1-63E4-449A-B394-213564B2A5D3}"/>
              </a:ext>
            </a:extLst>
          </p:cNvPr>
          <p:cNvSpPr/>
          <p:nvPr/>
        </p:nvSpPr>
        <p:spPr>
          <a:xfrm>
            <a:off x="4490426" y="1736683"/>
            <a:ext cx="6096000" cy="4206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Planiranje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Inicijalno prezentovanje projekta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Implementacija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Finalno prezentovanje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48FDD-E9B8-4E9B-BDD5-9DD6A7311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61" y="2741861"/>
            <a:ext cx="936664" cy="936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9212FF-FC58-4C73-AD90-ED3E187044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86" b="97719" l="6362" r="89861">
                        <a14:foregroundMark x1="31610" y1="51901" x2="31610" y2="51901"/>
                        <a14:foregroundMark x1="31213" y1="23764" x2="31213" y2="23764"/>
                        <a14:foregroundMark x1="55865" y1="15209" x2="55865" y2="15209"/>
                        <a14:foregroundMark x1="81511" y1="22624" x2="81511" y2="22624"/>
                        <a14:foregroundMark x1="51889" y1="82890" x2="51889" y2="82890"/>
                        <a14:foregroundMark x1="51491" y1="76426" x2="51491" y2="764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961" y="3878847"/>
            <a:ext cx="1160465" cy="12135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6C63E9-0597-4132-ACB2-CC5781EC4A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21" b="100000" l="2218" r="99659">
                        <a14:foregroundMark x1="84130" y1="24224" x2="84130" y2="24224"/>
                        <a14:foregroundMark x1="83618" y1="40787" x2="83618" y2="40787"/>
                        <a14:foregroundMark x1="61945" y1="71222" x2="61945" y2="71222"/>
                        <a14:foregroundMark x1="32423" y1="12836" x2="32423" y2="12836"/>
                        <a14:foregroundMark x1="38567" y1="12836" x2="38567" y2="12836"/>
                        <a14:foregroundMark x1="32765" y1="16977" x2="32765" y2="16977"/>
                        <a14:foregroundMark x1="37543" y1="16977" x2="37543" y2="16977"/>
                        <a14:foregroundMark x1="33959" y1="23188" x2="33959" y2="23188"/>
                        <a14:foregroundMark x1="47782" y1="13251" x2="47782" y2="13251"/>
                        <a14:foregroundMark x1="52901" y1="12836" x2="52901" y2="12836"/>
                        <a14:foregroundMark x1="52901" y1="16770" x2="52901" y2="16770"/>
                        <a14:foregroundMark x1="46587" y1="18427" x2="46587" y2="18427"/>
                        <a14:foregroundMark x1="46246" y1="23188" x2="46246" y2="23188"/>
                        <a14:foregroundMark x1="52389" y1="23188" x2="52389" y2="23188"/>
                        <a14:foregroundMark x1="47611" y1="30021" x2="47611" y2="30021"/>
                        <a14:foregroundMark x1="53072" y1="29814" x2="53072" y2="29814"/>
                        <a14:foregroundMark x1="48294" y1="33747" x2="48294" y2="33747"/>
                        <a14:foregroundMark x1="60922" y1="13043" x2="60922" y2="13043"/>
                        <a14:foregroundMark x1="61092" y1="17391" x2="61092" y2="17391"/>
                        <a14:foregroundMark x1="67577" y1="12008" x2="67577" y2="12008"/>
                        <a14:foregroundMark x1="66724" y1="17598" x2="66724" y2="17598"/>
                        <a14:foregroundMark x1="13311" y1="28778" x2="13311" y2="28778"/>
                        <a14:foregroundMark x1="14164" y1="48447" x2="14164" y2="484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0820" y="5293749"/>
            <a:ext cx="1160466" cy="95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76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-1" y="-67839"/>
            <a:ext cx="10282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Glavne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faze u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realizaciju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projekta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aktivnosti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BFE8AF-A6FD-4335-B28A-49FE4F4519F5}"/>
              </a:ext>
            </a:extLst>
          </p:cNvPr>
          <p:cNvSpPr/>
          <p:nvPr/>
        </p:nvSpPr>
        <p:spPr>
          <a:xfrm>
            <a:off x="506805" y="1595865"/>
            <a:ext cx="6096000" cy="45986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</a:t>
            </a: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Kontaktiranje tima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1.2.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Kontaktiranje Product Ownera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Istraživanje o zadatoj temi inicijalno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1.4.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Učenje o Scrumu i pisanju projektne dokumentacije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1.5.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Istraživanje o hardverskim delovima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1.6.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Kreiranje inicijalne liste harderskih delova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1.7.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Provera od strane katedre vezane za hardverske komponente koje su dostupne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1.8.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Detaljnije istraživanje i proučavanje sajtova i tutorijala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1.9.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Kreiranje početne dokumentacije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1.10.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Definisanje arhitekture sistema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1.11.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Identifikacija rizika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1.12.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Analiza rizika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1.13.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Provera rizika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1.14.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Definisanje scenarija rada trake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1.15.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Kreiranje izgleda aplikacije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A1D876-31E3-43DD-98BA-B0FEE85545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01066" y="1223093"/>
            <a:ext cx="5731510" cy="23272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D95CFE2-24B4-4108-8493-E4767B0FFE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49403" y="4296813"/>
            <a:ext cx="5731510" cy="160274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9FAEC40-6F19-47E5-92E2-72CA75CFEA67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2BDB0B-1B80-4945-B2D1-C4BADAD4B025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CADC50-F17C-465C-8808-AD6D0B15C954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88DFDE-E60B-4D8B-AB65-868C27F6B7A0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F3ACCD3-8118-4D63-A512-6AA0C940481C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b="1" kern="0" dirty="0" err="1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3A975E-AD79-4D08-BE81-2B344440A84C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A25033-A394-408B-8A63-6203182243B3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3E34C69-DCF0-491F-B575-6491491755F7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5EC449-C4D2-46CB-AE76-8196EA83F0D6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2FA3A9D-70F6-4B70-8C5F-E97EF43AA59A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BEA4749-F47B-49E0-B72E-8A6F663B3362}"/>
              </a:ext>
            </a:extLst>
          </p:cNvPr>
          <p:cNvCxnSpPr>
            <a:stCxn id="54" idx="6"/>
            <a:endCxn id="55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72E6A75-1F26-4A2A-973E-9119B05BEEF9}"/>
              </a:ext>
            </a:extLst>
          </p:cNvPr>
          <p:cNvCxnSpPr>
            <a:stCxn id="55" idx="6"/>
            <a:endCxn id="56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9485DCC-AAFA-4F4F-8F32-AB111199E78A}"/>
              </a:ext>
            </a:extLst>
          </p:cNvPr>
          <p:cNvCxnSpPr>
            <a:cxnSpLocks/>
            <a:stCxn id="56" idx="6"/>
            <a:endCxn id="62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4D50FFAC-5460-4D04-8784-D65BB60DFEB1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E219308-4A03-4DFC-B9B6-0BAA6FB19751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E5891DF-C005-44AF-865C-5B211F309AC8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8EA12A0F-6CD0-4802-96CB-FA6F7DCF593B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84493C2-05A1-4285-826E-A4FE803E67C3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53317D97-4358-4C15-B753-A729EC05BA5C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59A6261-0FDC-44F8-B666-E4ED5AC0A5AC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B29322C6-8B39-4589-AB88-330F47FF6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FD131ED-420B-49CE-AACE-E97D50888036}"/>
              </a:ext>
            </a:extLst>
          </p:cNvPr>
          <p:cNvSpPr/>
          <p:nvPr/>
        </p:nvSpPr>
        <p:spPr>
          <a:xfrm>
            <a:off x="1013610" y="811616"/>
            <a:ext cx="115384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Faza</a:t>
            </a: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Planiranja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3E2E20EE-ED5F-4342-8EB0-BAB526530A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236" b="100000" l="9799" r="89950">
                        <a14:foregroundMark x1="65829" y1="19169" x2="65829" y2="19169"/>
                        <a14:foregroundMark x1="28643" y1="22402" x2="28643" y2="22402"/>
                        <a14:foregroundMark x1="35678" y1="31409" x2="35678" y2="31409"/>
                        <a14:foregroundMark x1="35427" y1="40878" x2="35427" y2="40878"/>
                        <a14:foregroundMark x1="35930" y1="50808" x2="35930" y2="50808"/>
                        <a14:foregroundMark x1="36432" y1="59584" x2="36432" y2="59584"/>
                        <a14:foregroundMark x1="53266" y1="60277" x2="54020" y2="260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70" y="699632"/>
            <a:ext cx="913270" cy="99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46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-1" y="-67839"/>
            <a:ext cx="10282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Glavne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faze u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realizaciju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projekta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aktivnosti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F0AC88-A3A7-4764-8FFE-7AE7A85C4811}"/>
              </a:ext>
            </a:extLst>
          </p:cNvPr>
          <p:cNvSpPr/>
          <p:nvPr/>
        </p:nvSpPr>
        <p:spPr>
          <a:xfrm>
            <a:off x="1056598" y="1684531"/>
            <a:ext cx="6096000" cy="13394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>
              <a:lnSpc>
                <a:spcPct val="115000"/>
              </a:lnSpc>
              <a:spcAft>
                <a:spcPts val="0"/>
              </a:spcAft>
            </a:pP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2.1. Kreiranje dokumentacije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0"/>
              </a:spcAft>
            </a:pP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2.2. Pravljenje Power Point prezentacije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0"/>
              </a:spcAft>
            </a:pP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2.3. Završno popunjavanje Open Project-a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1000"/>
              </a:spcAft>
            </a:pP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2.4. Prezentovanje rešenja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3EC9918-B9BE-4B60-9D4B-DD416C4CB0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20071" y="3941103"/>
            <a:ext cx="9951858" cy="181594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8872288-AA20-4CA6-8FBB-A0CEE142F3BD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09452A-549A-4627-A1A4-68D0E59E5D73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333086-E35C-48D5-9657-39A90A38030D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159E6AC-266C-4C3C-9CF2-A21F6A4F3384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4BE00D-F1F3-4C71-A2E4-91FF17A03A30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b="1" kern="0" dirty="0" err="1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396785-E4EB-4859-8D7F-A0B47AA10DB0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4847D5-6280-4D44-A210-5FDC5A3990BE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BEBD6F1-8D86-4A17-B489-4C49B16AA8E3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1A0660-540A-4C44-BBCD-D61D8D80D8C5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A5E58E-0E14-49B7-83E5-D5D66E49F314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7C032A-3ABD-4707-8E36-33BF6D3AD422}"/>
              </a:ext>
            </a:extLst>
          </p:cNvPr>
          <p:cNvCxnSpPr>
            <a:stCxn id="33" idx="6"/>
            <a:endCxn id="34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5BFC073-4AC6-475D-8B35-113F6F8AB167}"/>
              </a:ext>
            </a:extLst>
          </p:cNvPr>
          <p:cNvCxnSpPr>
            <a:stCxn id="34" idx="6"/>
            <a:endCxn id="35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12E5E6-9253-4399-948D-7522A5B41052}"/>
              </a:ext>
            </a:extLst>
          </p:cNvPr>
          <p:cNvCxnSpPr>
            <a:cxnSpLocks/>
            <a:stCxn id="35" idx="6"/>
            <a:endCxn id="41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C266D4B4-D0A8-44D6-AFB9-6808B80DD075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C762F03-576E-42E1-9DC6-EEF2535A8685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A09923-4ACE-40ED-92D1-0B1C615595EC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02258D7D-177D-49FB-B428-1B004E65327D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15D9FA-FE6C-42ED-ACF5-33C777EDC620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A8195CD-9E33-4816-8916-1C2CA8F8773A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1AE2DE-EB2C-467B-82FF-F7C671848872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3860F88-3127-44DF-BBFA-BBD85A877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2345712-D56F-48FD-A5DB-7A2ECCDC44C5}"/>
              </a:ext>
            </a:extLst>
          </p:cNvPr>
          <p:cNvSpPr/>
          <p:nvPr/>
        </p:nvSpPr>
        <p:spPr>
          <a:xfrm>
            <a:off x="1013610" y="811616"/>
            <a:ext cx="11538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Faza</a:t>
            </a: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Inicijalno prezentovanje projekta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BDA0D74-1988-4497-9B24-0FC35388E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" y="669543"/>
            <a:ext cx="936664" cy="9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44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7414E842-61A1-4C91-A832-F08BA732C4D8}"/>
              </a:ext>
            </a:extLst>
          </p:cNvPr>
          <p:cNvSpPr/>
          <p:nvPr/>
        </p:nvSpPr>
        <p:spPr>
          <a:xfrm>
            <a:off x="506805" y="1595865"/>
            <a:ext cx="6096000" cy="431554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3.1.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Utvrđivanje finalnog dizajna Veb aplikacije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3.2.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Kreiranje početne Veb aplikacije sa naslovom</a:t>
            </a:r>
            <a:endParaRPr lang="en-GB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Dopuna Veb aplikacije sa tekstom</a:t>
            </a:r>
            <a:endParaRPr lang="en-GB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3.4.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Kreiranje polja za prikaz temperature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3.5.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Kreiranje dugmeta za paljenje i gašenje LED strip trake</a:t>
            </a:r>
            <a:endParaRPr lang="en-GB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3.6.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Kreiranje dugmeta za kontrolu treperenja LED strip trake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3.7.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Postavljanje Veb aplikacije i servisa na Cloud hosting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3.8.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Pravljenje proto ploče sa temperaturnim senzorom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3.9.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Povezivanje RPI i temperaturnog senzora sa Veb aplikacijom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3.10.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Povezivanje LED strip trake sa RPI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3.11.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Povezivanje RPI sa Veb aplikacijom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3.12.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Testiranje IoT sistema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3.13. </a:t>
            </a:r>
            <a:r>
              <a:rPr lang="sr-Latn-C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Finalne popravke</a:t>
            </a:r>
            <a:endParaRPr lang="en-GB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-1" y="-67839"/>
            <a:ext cx="10282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Glavne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faze u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realizaciju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projekta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aktivnosti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8C64740-9F2E-4E98-A71F-69BA8D3FC34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1120" y="1292471"/>
            <a:ext cx="5482350" cy="208701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A7C4E0-0651-47EC-9033-DD4FE24A7F1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99434" y="4628445"/>
            <a:ext cx="5482350" cy="107751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7BEC932-BDA8-4770-8A7B-D8162AA9CBD1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73F253-329A-44DC-832B-8CBBEE31A5DA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7D55F7-B25C-45E9-A6BF-FD455CD288EC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AAA026-2F2E-49AB-AA17-18C5739F0544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D89409-9DB4-4283-A5D5-E4450F13DB5D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b="1" kern="0" dirty="0" err="1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F5CBCAA-D7B0-4309-B7A8-25AEE71C0C6B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FA040A3-BA49-4E4E-95EF-84ED69954488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1953D26-D2D5-4186-9EF7-620E60875D28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799CBBB-80D0-4BC3-A0E5-45ECB985D224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8574996-ED59-4E9B-BAA2-72C57037738D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58A4A55-9191-448E-A000-794A54401259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A383B09-B36D-413B-A974-6CBDFD96B60A}"/>
              </a:ext>
            </a:extLst>
          </p:cNvPr>
          <p:cNvCxnSpPr>
            <a:stCxn id="36" idx="6"/>
            <a:endCxn id="37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FD0B19B-1D32-4A86-B766-AE995EDC09FD}"/>
              </a:ext>
            </a:extLst>
          </p:cNvPr>
          <p:cNvCxnSpPr>
            <a:cxnSpLocks/>
            <a:stCxn id="37" idx="6"/>
            <a:endCxn id="43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323A92F-E696-48C3-9A86-4E6114ABDB97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1658E4B-AD5E-4C7D-87A9-A225E195E516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B0FE7F-5113-4D02-94E7-96AC244DAC9A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AD4D8516-57B7-42CE-9B58-A91BE95AFB7D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648614-0EA0-468C-B0D4-06B6CBCEAE59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00CCD1E-C447-4E15-B962-AB1CFF9173E9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3704B11-F444-42D4-9BCC-F6FCBECA02A6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03505C9-E0E0-4A5D-96A9-11543B938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12F58E71-1BB2-47B5-9988-A377F4D319B5}"/>
              </a:ext>
            </a:extLst>
          </p:cNvPr>
          <p:cNvSpPr/>
          <p:nvPr/>
        </p:nvSpPr>
        <p:spPr>
          <a:xfrm>
            <a:off x="1013610" y="811616"/>
            <a:ext cx="11538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Faza</a:t>
            </a: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Implementacija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143F723-E92E-448E-BBCC-A900535BC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6" b="97719" l="6362" r="89861">
                        <a14:foregroundMark x1="31610" y1="51901" x2="31610" y2="51901"/>
                        <a14:foregroundMark x1="31213" y1="23764" x2="31213" y2="23764"/>
                        <a14:foregroundMark x1="55865" y1="15209" x2="55865" y2="15209"/>
                        <a14:foregroundMark x1="81511" y1="22624" x2="81511" y2="22624"/>
                        <a14:foregroundMark x1="51889" y1="82890" x2="51889" y2="82890"/>
                        <a14:foregroundMark x1="51491" y1="76426" x2="51491" y2="764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98" y="644430"/>
            <a:ext cx="978433" cy="102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5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-1" y="-67839"/>
            <a:ext cx="10282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Glavne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faze u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realizaciju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projekta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aktivnosti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334C6D-B000-44BC-AF60-AE4D1AED36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3677" y="3697448"/>
            <a:ext cx="10240250" cy="196386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15FDBAC-F8F4-40BA-8C40-FF9E036E68A9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0E3A29-6BEE-40B5-84DF-4A02D57F7671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909969-836B-4CAA-95F0-2E10C11E241F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8662C4-42A9-453A-A197-F3CAFE2909BE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8FB9F8-CC0A-4B87-92B0-D15A6D4E7BB8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b="1" kern="0" dirty="0" err="1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B58647-8D5B-475E-B8D9-8721912F0A89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DE47C9-022A-4AC7-B3C0-390E4A8271F1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E085F0B-7F36-47D3-BC90-99D80C635BD9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EB5EEE-07EA-44E4-B3FA-70F2CFDF9734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D33203D-795E-4166-B4A2-5E7EB7880218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AD579AB-9FF9-4EDA-86BB-C1609061228A}"/>
              </a:ext>
            </a:extLst>
          </p:cNvPr>
          <p:cNvCxnSpPr>
            <a:stCxn id="36" idx="6"/>
            <a:endCxn id="37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8CA2F0-56D7-4CFE-AC16-E42086C928E3}"/>
              </a:ext>
            </a:extLst>
          </p:cNvPr>
          <p:cNvCxnSpPr>
            <a:stCxn id="37" idx="6"/>
            <a:endCxn id="38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B01E310-96E7-4A06-8B90-E410EF167CBE}"/>
              </a:ext>
            </a:extLst>
          </p:cNvPr>
          <p:cNvCxnSpPr>
            <a:cxnSpLocks/>
            <a:stCxn id="38" idx="6"/>
            <a:endCxn id="44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2F35981D-235D-42B6-A29E-9EE9D7268094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4971B76-373C-4D19-BF42-DD916A4F3BCA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F5F2CE-ACFC-42D2-AD24-32F14EE36CBC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991C8033-9858-4E2C-B9FB-65BC1DF1A468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327B282-2290-4111-A00F-260ABC6D6BD5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F25D398-F080-4D61-AD8E-1D1B0CB34440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0C8682F-D7BC-4CC9-9683-769AFAC09DD7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6D7FE12-7738-4ADD-80FC-A59CA9DCB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138F4A14-945C-4FEE-9A68-0B01BD2B82FE}"/>
              </a:ext>
            </a:extLst>
          </p:cNvPr>
          <p:cNvSpPr/>
          <p:nvPr/>
        </p:nvSpPr>
        <p:spPr>
          <a:xfrm>
            <a:off x="1013610" y="811616"/>
            <a:ext cx="11538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Faza</a:t>
            </a: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Finalno</a:t>
            </a: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prezentovanje projekta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D611ED2-6F39-4E6C-B12F-B3BD1E44DAA8}"/>
              </a:ext>
            </a:extLst>
          </p:cNvPr>
          <p:cNvSpPr/>
          <p:nvPr/>
        </p:nvSpPr>
        <p:spPr>
          <a:xfrm>
            <a:off x="1056598" y="1684531"/>
            <a:ext cx="6096000" cy="13394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>
              <a:lnSpc>
                <a:spcPct val="115000"/>
              </a:lnSpc>
              <a:spcAft>
                <a:spcPts val="0"/>
              </a:spcAft>
            </a:pP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.1. Kreiranje </a:t>
            </a:r>
            <a:r>
              <a:rPr lang="sr-Latn-C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finale </a:t>
            </a: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dokumentacije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0"/>
              </a:spcAft>
            </a:pP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.2. </a:t>
            </a: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Provera </a:t>
            </a: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sistema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0"/>
              </a:spcAft>
            </a:pP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.3. </a:t>
            </a: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Provera </a:t>
            </a: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dokumentacije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0"/>
              </a:spcAft>
            </a:pP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.4. </a:t>
            </a: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Organizacija</a:t>
            </a: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prezentacije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C3EA076-33FF-4A25-A49A-6E0572080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1" b="100000" l="2218" r="99659">
                        <a14:foregroundMark x1="84130" y1="24224" x2="84130" y2="24224"/>
                        <a14:foregroundMark x1="83618" y1="40787" x2="83618" y2="40787"/>
                        <a14:foregroundMark x1="61945" y1="71222" x2="61945" y2="71222"/>
                        <a14:foregroundMark x1="32423" y1="12836" x2="32423" y2="12836"/>
                        <a14:foregroundMark x1="38567" y1="12836" x2="38567" y2="12836"/>
                        <a14:foregroundMark x1="32765" y1="16977" x2="32765" y2="16977"/>
                        <a14:foregroundMark x1="37543" y1="16977" x2="37543" y2="16977"/>
                        <a14:foregroundMark x1="33959" y1="23188" x2="33959" y2="23188"/>
                        <a14:foregroundMark x1="47782" y1="13251" x2="47782" y2="13251"/>
                        <a14:foregroundMark x1="52901" y1="12836" x2="52901" y2="12836"/>
                        <a14:foregroundMark x1="52901" y1="16770" x2="52901" y2="16770"/>
                        <a14:foregroundMark x1="46587" y1="18427" x2="46587" y2="18427"/>
                        <a14:foregroundMark x1="46246" y1="23188" x2="46246" y2="23188"/>
                        <a14:foregroundMark x1="52389" y1="23188" x2="52389" y2="23188"/>
                        <a14:foregroundMark x1="47611" y1="30021" x2="47611" y2="30021"/>
                        <a14:foregroundMark x1="53072" y1="29814" x2="53072" y2="29814"/>
                        <a14:foregroundMark x1="48294" y1="33747" x2="48294" y2="33747"/>
                        <a14:foregroundMark x1="60922" y1="13043" x2="60922" y2="13043"/>
                        <a14:foregroundMark x1="61092" y1="17391" x2="61092" y2="17391"/>
                        <a14:foregroundMark x1="67577" y1="12008" x2="67577" y2="12008"/>
                        <a14:foregroundMark x1="66724" y1="17598" x2="66724" y2="17598"/>
                        <a14:foregroundMark x1="13311" y1="28778" x2="13311" y2="28778"/>
                        <a14:foregroundMark x1="14164" y1="48447" x2="14164" y2="484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233" y="770320"/>
            <a:ext cx="898916" cy="74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34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-1" y="-67839"/>
            <a:ext cx="12593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b="1" dirty="0">
                <a:solidFill>
                  <a:schemeClr val="accent2">
                    <a:lumMod val="50000"/>
                  </a:schemeClr>
                </a:solidFill>
              </a:rPr>
              <a:t>Faze i aktinvosti na projektu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Gantogram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– faze 1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2</a:t>
            </a: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B80E51-943F-421C-A401-86E9871D90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9074" y="1413827"/>
            <a:ext cx="5855266" cy="40968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4ABBA9C-A1E5-4A68-9234-F4432D33138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1413827"/>
            <a:ext cx="5731510" cy="18154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AD273A-7DFB-43DC-842A-80811829288D}"/>
              </a:ext>
            </a:extLst>
          </p:cNvPr>
          <p:cNvPicPr/>
          <p:nvPr/>
        </p:nvPicPr>
        <p:blipFill rotWithShape="1">
          <a:blip r:embed="rId5"/>
          <a:srcRect t="40682"/>
          <a:stretch/>
        </p:blipFill>
        <p:spPr bwMode="auto">
          <a:xfrm>
            <a:off x="6177661" y="3455145"/>
            <a:ext cx="5731510" cy="2055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302FEC8-D4B2-4892-985A-171E3CD4C494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38760E-BED6-48D8-B74E-1B2644528788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8ED5CC-19C1-43B3-B70B-63936A6400CC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88D774-CAF9-4730-9204-9E0D6E505262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31172F-3033-459E-8213-8675EA3B0933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b="1" kern="0" dirty="0" err="1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D501B0-007B-431F-A268-FF681C0D5BC8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D434431-D32D-4CD8-A047-47FA7535C537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411C492-0850-4634-9DEA-50F596F45BF1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E65CE19-6352-4E1C-B673-EE401713F5DA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AA612F-8ED6-4840-9DED-F23874FD7887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CB87A4B-2B4B-4845-A885-9CA1E089CB91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80F8606-8562-4CB4-9230-8B2CF581ACE4}"/>
              </a:ext>
            </a:extLst>
          </p:cNvPr>
          <p:cNvCxnSpPr>
            <a:stCxn id="36" idx="6"/>
            <a:endCxn id="37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0EC36C6-0B8D-424D-8745-FACBD1E8E338}"/>
              </a:ext>
            </a:extLst>
          </p:cNvPr>
          <p:cNvCxnSpPr>
            <a:cxnSpLocks/>
            <a:stCxn id="37" idx="6"/>
            <a:endCxn id="43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9880CDC9-D9BF-48FA-BB50-36D58FB6F3C1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57D08E-8939-4D8E-B4FA-3A6C6EE1CED8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38ACF40-9FA1-43EC-A78A-27A1D124BC62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EC6D565-638F-4F2A-9A35-D337920CB4CE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2A1E58B-CAE7-404C-9DBF-B1D2C2BFE76E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5FAC43-E7AD-4DFF-A9D8-71E55F55E727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23DA09A-E249-4F5D-B651-34C698D985D5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403937C-596F-476C-89DC-B2CDBC2ED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31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-1" y="-67839"/>
            <a:ext cx="10876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b="1" dirty="0">
                <a:solidFill>
                  <a:schemeClr val="accent2">
                    <a:lumMod val="50000"/>
                  </a:schemeClr>
                </a:solidFill>
              </a:rPr>
              <a:t>Faze i aktinvosti na projektu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Gantogram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– faze 3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4</a:t>
            </a: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09E774-747E-4119-A1BF-B1AD89C6B70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9751" y="1496014"/>
            <a:ext cx="5731510" cy="396113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AF757F7-118E-4461-9D9F-759542537EE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77661" y="1542645"/>
            <a:ext cx="5731510" cy="379793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089EC80B-BF84-4299-AEAA-D25FD070F5E6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808D2D8-CA02-4F51-B3FC-58099FDF9E72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46DA3E8-35B0-49AD-A5DE-ED74A2B3EEE3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F995FC9-98C4-4483-9F6C-889280CC9CB5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3E299F3-6509-496F-928C-565B1288DA80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b="1" kern="0" dirty="0" err="1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4B90D58-700E-4ED7-86CB-765213A1D3DE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D98340F-B283-4D44-8E30-91505247C09C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0F7E3F4-118A-43AE-A4DB-FAA534EDAE3A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101B805-1ED9-45BB-9F05-8CAAA12CF0FF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8A6377-7CE6-4FD1-9C6E-6E030F7F479B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B04A05-7048-4133-94FA-5392103D5490}"/>
              </a:ext>
            </a:extLst>
          </p:cNvPr>
          <p:cNvCxnSpPr>
            <a:stCxn id="57" idx="6"/>
            <a:endCxn id="58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046E22-58E8-44E6-865A-6614F3BF1BD4}"/>
              </a:ext>
            </a:extLst>
          </p:cNvPr>
          <p:cNvCxnSpPr>
            <a:stCxn id="58" idx="6"/>
            <a:endCxn id="59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16DB84-A923-4A7A-A079-C1F0A30C9A7C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EE10F4D4-429E-46F9-82A5-DF53D4AD40CC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972824D-3424-49F7-A5E4-0C69591EE202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D6671B3-B563-4128-8A0E-CDE8B2C1B3F2}"/>
              </a:ext>
            </a:extLst>
          </p:cNvPr>
          <p:cNvCxnSpPr>
            <a:cxnSpLocks/>
            <a:stCxn id="65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946CDCA5-8865-4199-BA55-E810A150551C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E2B2BE7-1E6F-4CFB-8A62-5C33A2BFA1BA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FEA52562-4E7D-4971-ACF5-3171BDB763A5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2736A43-48C8-42FE-A4E5-82797EEF6948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8870A03C-B091-407D-A482-59631FEA5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56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0" y="-67839"/>
            <a:ext cx="7614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Klju</a:t>
            </a:r>
            <a:r>
              <a:rPr lang="sr-Latn-RS" sz="3600" b="1" dirty="0">
                <a:solidFill>
                  <a:schemeClr val="accent2">
                    <a:lumMod val="50000"/>
                  </a:schemeClr>
                </a:solidFill>
              </a:rPr>
              <a:t>čne tačke za prelaske između faza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A0E292F-7F68-4A9C-B795-E300ADD2054D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021BAB-E105-4250-9920-1866753883BB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D5B1D1-C25B-435E-B5CB-656D0000881D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97B9E2-5818-4582-82F6-E7ACEB09DBF5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C3F2D8A-7F04-47E6-A238-F7FADEA33AE3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b="1" kern="0" dirty="0" err="1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0FAD95-04D0-4646-A9E8-2B80885D19F1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6131030-5E12-4E81-9DB1-A9510B8BE209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09C81A7-6226-4E39-91A5-C8F42C604C59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C436806-F4E7-4E6E-9BA5-16A642C0DDBF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5595B36-907D-48F6-BDAB-799E0D3E324B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5D36BD6-3ECF-409D-AE66-A709A580BD32}"/>
              </a:ext>
            </a:extLst>
          </p:cNvPr>
          <p:cNvCxnSpPr>
            <a:stCxn id="34" idx="6"/>
            <a:endCxn id="35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EA0EFC3-A3FC-4315-A98D-60F66A0A14B7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A97C92-F211-48C1-B580-705C65B4259B}"/>
              </a:ext>
            </a:extLst>
          </p:cNvPr>
          <p:cNvCxnSpPr>
            <a:cxnSpLocks/>
            <a:stCxn id="36" idx="6"/>
            <a:endCxn id="42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AAFF8403-9C12-42DB-A042-7AB592D53436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20E3EE3-3216-4D31-9C79-3A10229A4FA5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10911D6-602B-44C5-821F-E9D36716B757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3839DEC2-3DD2-4111-BC62-06E1810929B2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37D4FA1-C158-426D-BC95-E06DBE19B6E4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6D243EC-9436-4015-A65C-6D089F9BAFE5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863F275-B728-41AB-9262-89B1CB4697DF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6AE8585-4058-4277-8C3D-1C63AFB60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  <p:graphicFrame>
        <p:nvGraphicFramePr>
          <p:cNvPr id="49" name="Diagram 48">
            <a:extLst>
              <a:ext uri="{FF2B5EF4-FFF2-40B4-BE49-F238E27FC236}">
                <a16:creationId xmlns:a16="http://schemas.microsoft.com/office/drawing/2014/main" id="{0731BEDE-B299-4C56-9531-FD4C42F25C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8894678"/>
              </p:ext>
            </p:extLst>
          </p:nvPr>
        </p:nvGraphicFramePr>
        <p:xfrm>
          <a:off x="920811" y="1445715"/>
          <a:ext cx="9478064" cy="3984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20443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0" y="-67839"/>
            <a:ext cx="7614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b="1" dirty="0">
                <a:solidFill>
                  <a:schemeClr val="accent2">
                    <a:lumMod val="50000"/>
                  </a:schemeClr>
                </a:solidFill>
              </a:rPr>
              <a:t>Planovi sprintova i isporuke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F0064D-063B-4E69-841E-7BCC385480D6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schemeClr val="bg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Executive</a:t>
            </a:r>
            <a:endParaRPr kumimoji="0" lang="en-US" sz="9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471A91-E05D-48F7-988E-9F47675858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5855" y="884336"/>
            <a:ext cx="3953510" cy="28151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A4DFDBD-805A-4395-8196-727BDD882F5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09822" y="1000203"/>
            <a:ext cx="4171901" cy="25891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B22C83-0425-4A62-B0FF-5EC5951A016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59617" y="1179640"/>
            <a:ext cx="4059284" cy="219472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3659E4F-735D-4EB0-A02A-11844AD744ED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9C4052-5EBB-4878-9933-4F67EB1D0F85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985443-D080-4DD2-9842-B54816B02630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BB3A52F-2448-4803-9DFB-148CCFB768F6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C7392D-58F2-41B3-B907-4C98B720BAC3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b="1" kern="0" dirty="0" err="1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94B810-773E-4371-9FEB-8A6C35266DB5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C13B5BD-4555-425D-873F-B4824EA9A5F4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FE4D1C-62FF-4759-922B-E0E69A967CDA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B3854C5-FA1B-4408-A61A-B8D7C1BABCD5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32A1280-4B66-45C5-B7EB-B5197B4811A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369D7D-0EFE-4363-A0FD-02C29D382107}"/>
              </a:ext>
            </a:extLst>
          </p:cNvPr>
          <p:cNvCxnSpPr>
            <a:stCxn id="37" idx="6"/>
            <a:endCxn id="38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F1EB6A-4672-4E2E-BC35-A529F758F6B6}"/>
              </a:ext>
            </a:extLst>
          </p:cNvPr>
          <p:cNvCxnSpPr>
            <a:stCxn id="38" idx="6"/>
            <a:endCxn id="39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D458D0-F27D-46A6-AAEC-3F2E7A8F991A}"/>
              </a:ext>
            </a:extLst>
          </p:cNvPr>
          <p:cNvCxnSpPr>
            <a:cxnSpLocks/>
            <a:stCxn id="39" idx="6"/>
            <a:endCxn id="45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D91829B8-6E3A-409B-AD94-F33E7027F5E6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8954174-32BD-46B6-8CC1-2CD76C1B2554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A4385FF-CA81-44A0-9AA9-2A948C17590B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6B48DF5-98D7-4EDA-A5E4-E3F23431BF48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D7A349A-5937-48D8-A412-A8097F90E13E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D63C799-3052-46A9-B5CF-4071CB3D2DB7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0E7042B-29D6-4A92-AAA5-EC62E303641F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5C1A1EE-6D54-4C74-B6B3-E80EA5B5B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C30C37F-75DE-4154-912B-EB25D1D74C1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840082" y="3931278"/>
            <a:ext cx="3866933" cy="222536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B0D185E-9AED-47EC-A324-7420F2C48BF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687931" y="3865440"/>
            <a:ext cx="3953510" cy="215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9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B235BE69-1E15-46D6-9356-DD616D225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7531" l="4235" r="97394">
                        <a14:foregroundMark x1="79153" y1="87654" x2="79153" y2="876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450" y="4710005"/>
            <a:ext cx="1782954" cy="9408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0" y="-67839"/>
            <a:ext cx="7614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b="1" dirty="0">
                <a:solidFill>
                  <a:schemeClr val="accent2">
                    <a:lumMod val="50000"/>
                  </a:schemeClr>
                </a:solidFill>
              </a:rPr>
              <a:t>LED Strip Traka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B96CC2D-4D19-4818-BD93-7C0A98ABD9DD}"/>
              </a:ext>
            </a:extLst>
          </p:cNvPr>
          <p:cNvSpPr/>
          <p:nvPr/>
        </p:nvSpPr>
        <p:spPr>
          <a:xfrm>
            <a:off x="2505612" y="1477368"/>
            <a:ext cx="9019639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Za </a:t>
            </a:r>
            <a:r>
              <a:rPr lang="fr-FR" sz="20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potrebe</a:t>
            </a:r>
            <a:r>
              <a:rPr lang="fr-FR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ovog</a:t>
            </a:r>
            <a:r>
              <a:rPr lang="fr-FR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projekta</a:t>
            </a:r>
            <a:r>
              <a:rPr lang="fr-FR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potrebno</a:t>
            </a:r>
            <a:r>
              <a:rPr lang="fr-FR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je </a:t>
            </a:r>
            <a:r>
              <a:rPr lang="fr-FR" sz="20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projektovati</a:t>
            </a:r>
            <a:r>
              <a:rPr lang="fr-FR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IoT </a:t>
            </a:r>
            <a:r>
              <a:rPr lang="fr-FR" sz="20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sistem</a:t>
            </a:r>
            <a:r>
              <a:rPr lang="fr-FR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koji</a:t>
            </a:r>
            <a:r>
              <a:rPr lang="fr-FR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omogu</a:t>
            </a:r>
            <a:r>
              <a:rPr lang="sr-Latn-CS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ćava merenje temperature vazduha u pametnom okruženju</a:t>
            </a:r>
          </a:p>
          <a:p>
            <a:endParaRPr lang="sr-Latn-CS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sr-Latn-CS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sr-Latn-CS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sr-Latn-C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r-Latn-CS" sz="2000" dirty="0">
                <a:latin typeface="Arial" panose="020B0604020202020204" pitchFamily="34" charset="0"/>
                <a:cs typeface="Arial" panose="020B0604020202020204" pitchFamily="34" charset="0"/>
              </a:rPr>
              <a:t>Temperatura vazduha će služiti kao indikator odnosno određivaće u kojoj boji će svetleti LED strip traka</a:t>
            </a:r>
          </a:p>
          <a:p>
            <a:endParaRPr lang="sr-Latn-C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r-Latn-C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r-Latn-C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Kao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podr</a:t>
            </a:r>
            <a:r>
              <a:rPr lang="sr-Latn-CS" sz="2000" dirty="0">
                <a:latin typeface="Arial" panose="020B0604020202020204" pitchFamily="34" charset="0"/>
                <a:cs typeface="Arial" panose="020B0604020202020204" pitchFamily="34" charset="0"/>
              </a:rPr>
              <a:t>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ka IoT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sistemu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bi</a:t>
            </a:r>
            <a:r>
              <a:rPr lang="sr-Latn-CS" sz="2000" dirty="0">
                <a:latin typeface="Arial" panose="020B0604020202020204" pitchFamily="34" charset="0"/>
                <a:cs typeface="Arial" panose="020B0604020202020204" pitchFamily="34" charset="0"/>
              </a:rPr>
              <a:t>ć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razvijena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Veb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aplikacija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koja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treba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omogu</a:t>
            </a:r>
            <a:r>
              <a:rPr lang="sr-Latn-CS" sz="2000" dirty="0">
                <a:latin typeface="Arial" panose="020B0604020202020204" pitchFamily="34" charset="0"/>
                <a:cs typeface="Arial" panose="020B0604020202020204" pitchFamily="34" charset="0"/>
              </a:rPr>
              <a:t>ć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pra</a:t>
            </a:r>
            <a:r>
              <a:rPr lang="sr-Latn-CS" sz="2000" dirty="0">
                <a:latin typeface="Arial" panose="020B0604020202020204" pitchFamily="34" charset="0"/>
                <a:cs typeface="Arial" panose="020B0604020202020204" pitchFamily="34" charset="0"/>
              </a:rPr>
              <a:t>ć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enje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detektovanih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parametara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izmerenih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senzorom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omogu</a:t>
            </a:r>
            <a:r>
              <a:rPr lang="sr-Latn-CS" sz="2000" dirty="0">
                <a:latin typeface="Arial" panose="020B0604020202020204" pitchFamily="34" charset="0"/>
                <a:cs typeface="Arial" panose="020B0604020202020204" pitchFamily="34" charset="0"/>
              </a:rPr>
              <a:t>ć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aktiviranje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odre</a:t>
            </a:r>
            <a:r>
              <a:rPr lang="sr-Latn-CS" sz="2000" dirty="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enog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scenarija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CS" sz="2000" dirty="0">
                <a:latin typeface="Arial" panose="020B0604020202020204" pitchFamily="34" charset="0"/>
                <a:cs typeface="Arial" panose="020B0604020202020204" pitchFamily="34" charset="0"/>
              </a:rPr>
              <a:t>LED strip trake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774284-DB84-4198-824E-1823A312AF54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1CDB4B-8BB5-424F-A6C2-56F4F868AE86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D338E7-095E-4419-A9ED-F4892FE015AE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A6F835-4434-4B44-87BA-31A75387A626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35D6E4-669E-4210-AB76-29E3F1DBF813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31B8AB-BD44-492E-8CBB-1AC483F02E7D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CBA1C1-C458-449B-8ADF-FA0497ABCD69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2616AA-2B54-4D4D-B51E-4DD28BACA2DA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6F0D26-A626-40AF-B287-4753FA40A80E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0C6F6E0-1280-4516-8744-37E11F827E1D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DFC9CB4-FF66-4138-B547-BD8420FF6BE6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223136-8FB8-4AB8-9D19-5F6BA8B06D8F}"/>
              </a:ext>
            </a:extLst>
          </p:cNvPr>
          <p:cNvCxnSpPr>
            <a:stCxn id="34" idx="6"/>
            <a:endCxn id="35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C86604-1B65-4814-BACE-E4959308B474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F38C65-D3B2-40F9-9697-4A35E01BCBE7}"/>
              </a:ext>
            </a:extLst>
          </p:cNvPr>
          <p:cNvCxnSpPr>
            <a:cxnSpLocks/>
            <a:stCxn id="36" idx="6"/>
            <a:endCxn id="42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5E34A671-1DDE-49FB-9605-B5EFC468FC2E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35AC0A8-068A-4F7F-8EAB-9857993B758A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03988A5-F1B8-45B7-8821-7CE01083B3DE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F62C47-9080-4D94-AFE4-CE829135EF71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AE978A12-8E81-4DC1-8B74-5E3CBB6CAF9A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329A18-989E-4726-9702-A2BE8E761369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74440737-A922-455E-9EA9-E9381C15B8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341" b="99196" l="5374" r="96545">
                        <a14:foregroundMark x1="40115" y1="29743" x2="40115" y2="29743"/>
                        <a14:foregroundMark x1="25528" y1="41479" x2="25528" y2="41479"/>
                        <a14:foregroundMark x1="70250" y1="43248" x2="70250" y2="43248"/>
                        <a14:foregroundMark x1="71785" y1="59807" x2="71785" y2="59807"/>
                        <a14:foregroundMark x1="30518" y1="59164" x2="30518" y2="59164"/>
                        <a14:foregroundMark x1="54319" y1="85209" x2="54319" y2="85209"/>
                        <a14:foregroundMark x1="50288" y1="9164" x2="50288" y2="91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847" y="1232851"/>
            <a:ext cx="1046160" cy="124896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CD8C633-323E-4487-B0D4-41DA7AA608E6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770351" y="3116530"/>
            <a:ext cx="1164863" cy="97754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AD64307-D638-4DC9-8E9A-B86432C36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61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707E3766-1C4E-4FF6-B4FE-784122C9C200}"/>
              </a:ext>
            </a:extLst>
          </p:cNvPr>
          <p:cNvSpPr/>
          <p:nvPr/>
        </p:nvSpPr>
        <p:spPr>
          <a:xfrm>
            <a:off x="125587" y="837860"/>
            <a:ext cx="6476464" cy="153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sr-Latn-R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Osnovni koraci u MSF procesu upraljanja rizikom su:</a:t>
            </a:r>
            <a:endParaRPr lang="en-GB" dirty="0">
              <a:solidFill>
                <a:srgbClr val="22222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0" y="-67839"/>
            <a:ext cx="7614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Rizici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na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projektu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E3C2A64-D99C-4222-8390-E19B9190F52E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EE3DB7-38BA-4916-B36E-D4D24EDCA8D9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988055-6D7F-4628-B302-224DE511BD5D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B6816A-C13A-41D4-9A92-57A3007DF2F9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577001-9620-4A66-8071-263CFE723725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6F6D77-9F8D-478A-8E7F-622CDE112A58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b="1" kern="0" dirty="0" err="1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BF8AD76-4941-4982-AED3-CC96E8DA0E93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BCC0C5B-6EB3-4F82-A422-8997014BB6AB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403152-5533-4498-9DC9-4D29723B98BB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6EB5879-EC5C-4348-A8E4-54642A6B5EFC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49209D7-B97E-4C77-A237-8A49DD514B0B}"/>
              </a:ext>
            </a:extLst>
          </p:cNvPr>
          <p:cNvCxnSpPr>
            <a:stCxn id="37" idx="6"/>
            <a:endCxn id="38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37BBDC5-FFEB-4253-826D-504DF1CAC689}"/>
              </a:ext>
            </a:extLst>
          </p:cNvPr>
          <p:cNvCxnSpPr>
            <a:stCxn id="38" idx="6"/>
            <a:endCxn id="39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FB9D7C5-9E87-49A1-9FD6-BD4F0BDF211E}"/>
              </a:ext>
            </a:extLst>
          </p:cNvPr>
          <p:cNvCxnSpPr>
            <a:cxnSpLocks/>
            <a:stCxn id="39" idx="6"/>
            <a:endCxn id="45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78ABD5DA-960C-429A-A0B4-67E5B46C55DB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5DFD3A-449A-4143-8E55-C384DAFA0248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C480AD-B6F6-45B4-BD8A-D3E639BF3B07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0B2377A-A22E-4A2F-A10C-ACDF7D4D6E5F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2972A55-D1F1-42F9-8B17-8C4632F5FF0F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5BC5F5-1B3F-4A79-8B39-7C1C66BF50DA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26DF956-D3BE-4A05-AACC-E5DF662B45ED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CC60327-FA5F-403C-8283-C4553227C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5A038F-55A4-4578-A09E-79EC498CF6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02987" y="1590717"/>
            <a:ext cx="6586025" cy="482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07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0" y="-67839"/>
            <a:ext cx="1163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Rizici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na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projektu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–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identifikacija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analiza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A9860B-0435-4671-A38E-53F3BAA9C1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6930" y="1063878"/>
            <a:ext cx="11338139" cy="47943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64E1A79-6743-4DEE-8121-74134AD2226D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FBF0AF-3D87-4E12-974E-CA6BE3C0EFC8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CF502C-B434-4B42-ACFE-090E3E48A514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7FAB3C-8334-49BD-BCE9-34AA435E4648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C142C1-8467-4D71-8EC5-66C3DE63961A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B05D1-4CC4-4955-9043-EC7D016201CA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b="1" kern="0" dirty="0" err="1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EAB6110-299D-4E4B-8B64-FCF37C576F1B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37322FC-3EF5-4C26-964F-1CC6F4C14B68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C51237A-AB33-4421-A839-E233B2814641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7FB9AFF-19F6-4D90-B773-2B485B60977B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749C06-49D2-4E35-8A57-5ED83CBC565E}"/>
              </a:ext>
            </a:extLst>
          </p:cNvPr>
          <p:cNvCxnSpPr>
            <a:stCxn id="33" idx="6"/>
            <a:endCxn id="34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DEFF673-403C-4B5B-84FA-799FF6C5D1F4}"/>
              </a:ext>
            </a:extLst>
          </p:cNvPr>
          <p:cNvCxnSpPr>
            <a:stCxn id="34" idx="6"/>
            <a:endCxn id="35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EE95D2-7037-4558-89C0-0AA509251D83}"/>
              </a:ext>
            </a:extLst>
          </p:cNvPr>
          <p:cNvCxnSpPr>
            <a:cxnSpLocks/>
            <a:stCxn id="35" idx="6"/>
            <a:endCxn id="41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52143D6-3522-49B3-A927-5062020B2A98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B1412B0-DD12-41B2-AF31-34859DB72491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8B09D3-718F-42DA-A36B-60404E58593A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A44FDE6-6418-4AB1-9701-6F0EA0ADDF4A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2868585-56FB-4157-8DD8-87A908658DD2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A3E4849-73F8-4683-AF0D-4130063DC9AE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DDC9E0E-7A0F-49CD-AE9F-5A56A06E14B2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8C33097-AF99-4E97-83F9-31C9EED59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21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0" y="-67839"/>
            <a:ext cx="1163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Rizici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na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projektu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–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identifikacija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analiza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27BFD7E-02B2-483D-9053-AED23276A4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7560" y="1025952"/>
            <a:ext cx="10635405" cy="490915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06C1C88-F699-4286-8CE8-783DB1CE67AD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D659BC-BA1A-4D72-8F1B-E641A9A1AD94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447A3C-33B6-428F-B9BB-02AE88FCE32E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6CA6DB-DECE-4E0B-979C-688766621593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3B5CCF-5C64-47AA-B019-F006D0BBCAB9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881B9B-9189-4608-9CDF-8FDF854FA009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b="1" kern="0" dirty="0" err="1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1BCB5D-CB35-482D-B2AB-669F3971C567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8B9E8F-002E-4035-8EDA-5D95D38C4034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50F76D-25B6-41C4-AED6-53C5771EAF4A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62303B1-D177-49C7-BB43-25B5F3B7FD2B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1F9CBEE-2898-47DF-8856-123ABF0C611B}"/>
              </a:ext>
            </a:extLst>
          </p:cNvPr>
          <p:cNvCxnSpPr>
            <a:stCxn id="34" idx="6"/>
            <a:endCxn id="35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F124EE9-CD88-489E-ACF8-12F3D7AD49C1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3257A0-9C6C-4CF7-AE88-0F643808DFB6}"/>
              </a:ext>
            </a:extLst>
          </p:cNvPr>
          <p:cNvCxnSpPr>
            <a:cxnSpLocks/>
            <a:stCxn id="36" idx="6"/>
            <a:endCxn id="42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C7677BEF-80C4-4896-940D-2063C309FDA6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EDF8585-1550-45AE-B14A-86FDE54F57BF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F299505-8DD9-4D55-BF77-4992432710BE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426B8A2-E090-44C6-95BE-14F2205066D9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9C3BCD00-6831-44BF-A5B5-D94CC9827DD9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E9EFDB5-8B4A-4F01-AECF-E87AAF999EA8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9E0A5B9-7703-4F99-B538-BB067FFB2852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856F3FA-1990-42CF-BE67-74AB1BE71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07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0" y="-67839"/>
            <a:ext cx="76141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Rizici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na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projektu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-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prioritizacija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F0064D-063B-4E69-841E-7BCC385480D6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schemeClr val="bg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Executive</a:t>
            </a:r>
            <a:endParaRPr kumimoji="0" lang="en-US" sz="9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00E3D4A-FB13-473B-A093-5AC8DAA934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324" y="849834"/>
            <a:ext cx="10072126" cy="530799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7912710-CF87-4072-B6BC-3790FD3DDA7E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2BD2E1-7A28-425C-BDFF-792875FB0CDF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050E3E-FEF5-4CD2-8A1B-AFD5B6FE77C9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BF07CC-55F6-4D55-9B8E-28B6E46E11E8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E5812E-129F-4691-921B-101B996EDF0A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E9F729-A622-43F4-96B4-6FEDB1BB0656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b="1" kern="0" dirty="0" err="1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3EA585-06A6-4EDF-A5A6-8E5867A6D9B0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013954C-4391-42B8-9728-C0F52CBB45A9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D9BA9B3-E657-4BD1-BACB-7A4D720110CE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69F648-0CF7-40A2-916C-A406C12173A9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35E03CB-8C68-4FFC-8EFD-A3DDFC026B13}"/>
              </a:ext>
            </a:extLst>
          </p:cNvPr>
          <p:cNvCxnSpPr>
            <a:stCxn id="33" idx="6"/>
            <a:endCxn id="34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1A818C5-9DDA-4B4E-82ED-7187E4913687}"/>
              </a:ext>
            </a:extLst>
          </p:cNvPr>
          <p:cNvCxnSpPr>
            <a:stCxn id="34" idx="6"/>
            <a:endCxn id="35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324A875-3BAC-4BD3-BD80-8D0CB07907D8}"/>
              </a:ext>
            </a:extLst>
          </p:cNvPr>
          <p:cNvCxnSpPr>
            <a:cxnSpLocks/>
            <a:stCxn id="35" idx="6"/>
            <a:endCxn id="41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5CCED05-5D3C-440A-AA16-724A2ED0AC45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42DDD1C-9116-4757-A7E6-EE752D02BFCA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17AA882-382E-4AC2-90E1-C36E07210BCF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B9CB0A0-5F06-4476-B9A5-A5D2F7D020F8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E0A5425-4AA7-49C2-BC6E-BCCEFC5C6830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511BF67-25A2-4F3F-889D-BB881C98610B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D9C3122-39A8-48B3-A099-E1B688C012BF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5A8BA42-7F2F-4831-AE81-6526DCF0F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80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-1" y="-67839"/>
            <a:ext cx="113578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Rizici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na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projektu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–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planovi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akcije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za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najzna</a:t>
            </a:r>
            <a:r>
              <a:rPr lang="sr-Latn-RS" sz="3600" b="1" dirty="0">
                <a:solidFill>
                  <a:schemeClr val="accent2">
                    <a:lumMod val="50000"/>
                  </a:schemeClr>
                </a:solidFill>
              </a:rPr>
              <a:t>čajnije rizike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F0064D-063B-4E69-841E-7BCC385480D6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schemeClr val="bg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Executive</a:t>
            </a:r>
            <a:endParaRPr kumimoji="0" lang="en-US" sz="9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6F31308-E1AD-4137-AF81-0DBE2894DF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408" y="1995999"/>
            <a:ext cx="11887183" cy="225624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2F72537-668B-47CD-B50A-3AFE48A00C5D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F7A7A1-FBEA-4015-8569-EB6F667D42EE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A4A220-B575-450D-8360-9CC45C1EE574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FF00A8-2755-4B7F-98E5-E36FC40A0898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7061FC-6BA1-464F-9F88-8548268B0DDA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9493DD-E74A-40D0-ADF5-AB5D4AED8CD6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b="1" kern="0" dirty="0" err="1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9E6BFEE-67F2-4D11-BAF4-CAA15F299B61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568111-3543-4A20-885F-A609344E3EAB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CEF9433-DCB8-40AC-8AE3-38F853BBAA87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701634-9DCA-4B6D-B932-D4219EFC634E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43BA410-14C7-45B8-B885-C9528D2BBC1B}"/>
              </a:ext>
            </a:extLst>
          </p:cNvPr>
          <p:cNvCxnSpPr>
            <a:stCxn id="34" idx="6"/>
            <a:endCxn id="35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276B18F-1D39-4A12-9B04-4CD55F7C8D33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77820C9-8425-46C1-ABC9-403236F9574B}"/>
              </a:ext>
            </a:extLst>
          </p:cNvPr>
          <p:cNvCxnSpPr>
            <a:cxnSpLocks/>
            <a:stCxn id="36" idx="6"/>
            <a:endCxn id="42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A6831F2-6406-49C1-852F-FE2A1E56E85A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643973-9CBB-43DF-A213-4618C3EE365D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43DE134-07BF-497C-9516-25CC318A79BC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69E50DA-7F11-4331-BEB1-1D7B9330FD22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5995DCF-FC42-47BE-827B-DB953C16EC44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F6614FD-8047-4346-BB76-48C79C5B9A0D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86FA204-DD4D-4E64-AEF7-DA1FDFE8029B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0BE8126-3DF4-4014-8D23-BC9FBD8AE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85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0" y="-67839"/>
            <a:ext cx="111439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Rizici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na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projektu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– </a:t>
            </a:r>
            <a:r>
              <a:rPr lang="sr-Latn-RS" sz="3600" b="1" dirty="0">
                <a:solidFill>
                  <a:schemeClr val="accent2">
                    <a:lumMod val="50000"/>
                  </a:schemeClr>
                </a:solidFill>
              </a:rPr>
              <a:t>aktivnosti 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za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najzna</a:t>
            </a:r>
            <a:r>
              <a:rPr lang="sr-Latn-RS" sz="3600" b="1" dirty="0">
                <a:solidFill>
                  <a:schemeClr val="accent2">
                    <a:lumMod val="50000"/>
                  </a:schemeClr>
                </a:solidFill>
              </a:rPr>
              <a:t>čajnije rizike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sr-Latn-RS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C8652B2-1318-4FB8-B479-BD15998DE3FC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A3E451-09C5-4C2B-8453-4ACBB1BA78F6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198028-3300-4955-B1C5-237A69EB6DB4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BC545B-D6FE-48A4-985A-D0FDCBE79955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ADED68-84F1-45E2-A5BB-3CD43DC94ECD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DFF36C-B803-4C1C-B988-FCEDFDA73F0A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b="1" kern="0" dirty="0" err="1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67D45C0-7974-4A31-BA96-645343B8FD24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018DA6C-F412-4CF5-8608-398F89F7E5CE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062A20-96E2-4C7A-B5E0-CAA90D3011AC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6251F6-203C-4FCA-8750-2776EFC46AC6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16C84D-769B-4BEE-AE6F-901BB224CCB4}"/>
              </a:ext>
            </a:extLst>
          </p:cNvPr>
          <p:cNvCxnSpPr>
            <a:stCxn id="34" idx="6"/>
            <a:endCxn id="35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083665-8F24-4D7F-B1DA-6675184A3F6A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FC50351-74C0-47D9-BEF5-5A977317CB4E}"/>
              </a:ext>
            </a:extLst>
          </p:cNvPr>
          <p:cNvCxnSpPr>
            <a:cxnSpLocks/>
            <a:stCxn id="36" idx="6"/>
            <a:endCxn id="42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73174593-2BC4-4BD3-A53B-427EC6AEAAD3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3658C8D-53F5-4AE6-85C8-6863713325B0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D6594B1-5C75-4549-87D9-AFA597B1D2DE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2002AD9-A4B8-4680-8BEC-12B4C68C93B6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37DB1E4-58A4-4C6B-9A28-F2418DD9942F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C81889A-B95B-4268-9219-65DB52E5A863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2F8CE17-76B7-4533-BB28-C9833ED82CC3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EAB9400-5526-497F-A3F4-E94457C8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F00B733-63B0-4D1B-A47A-27985D44BB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2408" y="1952369"/>
            <a:ext cx="11929081" cy="201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79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-1" y="-67839"/>
            <a:ext cx="11983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Rizici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na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projektu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– </a:t>
            </a:r>
            <a:r>
              <a:rPr lang="sr-Latn-RS" sz="3600" b="1" dirty="0">
                <a:solidFill>
                  <a:schemeClr val="accent2">
                    <a:lumMod val="50000"/>
                  </a:schemeClr>
                </a:solidFill>
              </a:rPr>
              <a:t>isporuke i zaduženi 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za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najzna</a:t>
            </a:r>
            <a:r>
              <a:rPr lang="sr-Latn-RS" sz="3600" b="1" dirty="0">
                <a:solidFill>
                  <a:schemeClr val="accent2">
                    <a:lumMod val="50000"/>
                  </a:schemeClr>
                </a:solidFill>
              </a:rPr>
              <a:t>čajnije rizike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F0064D-063B-4E69-841E-7BCC385480D6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schemeClr val="bg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Executive</a:t>
            </a:r>
            <a:endParaRPr kumimoji="0" lang="en-US" sz="9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9ACD94-F12D-4274-BC3B-070DD3881A8B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1C1563-5A79-48B4-8365-F6E7D6CDF97A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E5A73B-2C2A-4D1A-952B-0B92AE70218B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137FF8-A0CB-4F65-95F9-E72D124D2A92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C9706C-D1B6-45E6-87E8-2FCA7EB99EF6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D89875-66C1-45AE-8A43-6B99D96A25BC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b="1" kern="0" dirty="0" err="1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B19CFBC-1DE5-433C-AD23-30853C483DFF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26ADACC-3ACE-400E-AA25-2C3E0283A10B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8497CA-BFC1-4223-A443-F21BBD243666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C76CB4-6A2E-480B-B2A9-A1B579B2E342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974727D-6436-4F28-9F5C-DF777FF61256}"/>
              </a:ext>
            </a:extLst>
          </p:cNvPr>
          <p:cNvCxnSpPr>
            <a:stCxn id="34" idx="6"/>
            <a:endCxn id="35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3250DBC-6E3D-42B0-815C-2F1BC3707064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03B6828-B9B4-4C46-BDF1-71E9174A1AE4}"/>
              </a:ext>
            </a:extLst>
          </p:cNvPr>
          <p:cNvCxnSpPr>
            <a:cxnSpLocks/>
            <a:stCxn id="36" idx="6"/>
            <a:endCxn id="42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9F582AC-99B9-41FC-91F6-1E38A10CAF86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1496FB5-DF60-4BF8-A760-F8A567B1D6E4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177EF7F-2688-4663-BEBF-7C009C89D387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B4555E5-5D56-4590-97A4-C69E07F9D5BD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915E1241-AECC-496D-AEFB-BAF2AD6250D8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F30F087-F8AF-49A9-B386-25B79BBD6DBF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59F2537-91D9-4195-A781-B6B3D7373E98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9F19366-2582-4CA4-ADD5-EF6CC81B8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EB1C55A-B178-4797-92AC-AA6F9862B28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2408" y="1952369"/>
            <a:ext cx="11143918" cy="203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70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-1" y="-67839"/>
            <a:ext cx="11983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Rizici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na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projektu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– </a:t>
            </a:r>
            <a:r>
              <a:rPr lang="sr-Latn-RS" sz="3600" b="1" dirty="0">
                <a:solidFill>
                  <a:schemeClr val="accent2">
                    <a:lumMod val="50000"/>
                  </a:schemeClr>
                </a:solidFill>
              </a:rPr>
              <a:t>praćenje i izveštavanje o rizicima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A85898-3A86-4B57-A70E-13C84E515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76" y="3429000"/>
            <a:ext cx="6379241" cy="249936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E60597C-8BA5-4744-8FED-0EABBBA0C1C8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0E195F-9EDC-45CE-8DFF-46ADBA4E30F7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C48908-1945-4925-BC26-405DB5C14CFE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7E545E-8712-4C24-A118-3B4871145B06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84A525-F388-4AAC-A32D-CA787F98FD20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5DBE43F-0F69-4DEA-BE44-99765D3BF994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b="1" kern="0" dirty="0" err="1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ACA3724-5BD8-439E-9946-01B31DAAF9E8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D3342C5-2070-4D92-A106-B959E6B36A8C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7F2FBD5-2DF3-486A-AA26-B835F9F1F013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31ED9DB-EE30-4485-A1D3-B081075FA370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41CF1B9-804C-41AD-A0C5-54E9109D8349}"/>
              </a:ext>
            </a:extLst>
          </p:cNvPr>
          <p:cNvCxnSpPr>
            <a:stCxn id="34" idx="6"/>
            <a:endCxn id="35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05D34C-8B60-42A9-9BEA-D91EB4F73865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D105CA-3A56-424E-BC1F-81F8593DA5B7}"/>
              </a:ext>
            </a:extLst>
          </p:cNvPr>
          <p:cNvCxnSpPr>
            <a:cxnSpLocks/>
            <a:stCxn id="36" idx="6"/>
            <a:endCxn id="42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103B325-76B9-48AD-AC2F-24CB460C0439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8888C7-B2AD-4118-AE4B-0C7BD5A8FC8B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BBF198C-B9EA-468B-8980-C9FD09574C3A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88DF13C-55C7-494A-88B9-916B51F7A531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563B3A8-370B-4EDC-9CA9-C61C60BB775E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6E913D0-725B-43D3-B39F-1977E7872846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12D8031-2BC2-4CBA-9577-5AA81CF9CB7E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58787EE-4D7B-4376-819F-41D90F1E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54776D2-81D6-4507-8367-68B528742E52}"/>
              </a:ext>
            </a:extLst>
          </p:cNvPr>
          <p:cNvSpPr/>
          <p:nvPr/>
        </p:nvSpPr>
        <p:spPr>
          <a:xfrm>
            <a:off x="125587" y="837860"/>
            <a:ext cx="11538420" cy="1659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Cilj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praćenja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izveštavanja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o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riziku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je da se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nadgleda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status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akcionog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plana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rizika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kao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I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projektih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mera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koje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su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povezane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sa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početnim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planom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</a:p>
          <a:p>
            <a:pPr marL="285750" indent="-285750" algn="just" fontAlgn="base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 fontAlgn="base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Takođe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potrebno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je da se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obezbede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beleške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projektnom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timu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u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vidu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i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izveštaja</a:t>
            </a:r>
            <a:r>
              <a:rPr lang="en-GB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o status </a:t>
            </a:r>
            <a:r>
              <a:rPr lang="en-GB" i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rizika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kao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</a:t>
            </a:r>
            <a:r>
              <a:rPr lang="en-GB" i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beveštenje</a:t>
            </a:r>
            <a:r>
              <a:rPr lang="en-GB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o </a:t>
            </a:r>
            <a:r>
              <a:rPr lang="en-GB" i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praćenom</a:t>
            </a:r>
            <a:r>
              <a:rPr lang="en-GB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i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događaju</a:t>
            </a:r>
            <a:r>
              <a:rPr lang="en-GB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416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4F0AA11-5EE1-435F-8F50-22B507F7937F}"/>
              </a:ext>
            </a:extLst>
          </p:cNvPr>
          <p:cNvSpPr/>
          <p:nvPr/>
        </p:nvSpPr>
        <p:spPr>
          <a:xfrm>
            <a:off x="125587" y="837860"/>
            <a:ext cx="11538420" cy="3061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sr-Latn-R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Kada govorimo o kontroli rizika, korektivne akcije se započinju na osnovu informacija dobijenih praćenjem rizika, odnosno kontrolišu se planovi rizika, ispravljaju se varijacije u planu i reaguje se na ključne događaje.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lnSpc>
                <a:spcPct val="115000"/>
              </a:lnSpc>
              <a:spcAft>
                <a:spcPts val="0"/>
              </a:spcAft>
            </a:pPr>
            <a:endParaRPr lang="en-GB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 algn="just" fontAlgn="base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 bismo vršili kontrolu rizika koristimo</a:t>
            </a:r>
            <a:r>
              <a:rPr lang="sr-Latn-R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b="1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Izveštaj o statusu rizika</a:t>
            </a:r>
            <a:r>
              <a:rPr lang="sr-Latn-R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sr-Latn-R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b="1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Obaveštenje o praćenom događaju</a:t>
            </a:r>
            <a:r>
              <a:rPr lang="sr-Latn-RS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sr-Latn-R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Aktivnosti koje ćemo sprovoditi da bismo stalno kontrolisali rizike su neprekidna identifikacija rizika, kako bi se otkrili sekundarni rizici, kao i stalno praćenje identifikovanih rizika.  Izlaz kontrole rizika će biti </a:t>
            </a:r>
            <a:r>
              <a:rPr lang="sr-Latn-R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sr-Latn-RS" b="1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zveštaji o statusu projekta</a:t>
            </a:r>
            <a:r>
              <a:rPr lang="sr-Latn-R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koji prikazuje napredak ka završavanju plana kontigencije kao i </a:t>
            </a:r>
            <a:r>
              <a:rPr lang="sr-Latn-RS" b="1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Beleška o promenama u statusu rizika </a:t>
            </a:r>
            <a:r>
              <a:rPr lang="sr-Latn-R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koji mogu da uslove promene u projektu. Iz ove beleške proizilazi </a:t>
            </a:r>
            <a:r>
              <a:rPr lang="sr-Latn-RS" b="1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Kontrola zahtev za izmenu projekta</a:t>
            </a: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-1" y="-67839"/>
            <a:ext cx="11983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Rizici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na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projektu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– </a:t>
            </a:r>
            <a:r>
              <a:rPr lang="sr-Latn-RS" sz="3600" b="1" dirty="0">
                <a:solidFill>
                  <a:schemeClr val="accent2">
                    <a:lumMod val="50000"/>
                  </a:schemeClr>
                </a:solidFill>
              </a:rPr>
              <a:t>kontrola rizika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F0064D-063B-4E69-841E-7BCC385480D6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schemeClr val="bg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Executive</a:t>
            </a:r>
            <a:endParaRPr kumimoji="0" lang="en-US" sz="9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DB8163-8AB7-45C8-A8B9-8030D07A46FC}"/>
              </a:ext>
            </a:extLst>
          </p:cNvPr>
          <p:cNvSpPr/>
          <p:nvPr/>
        </p:nvSpPr>
        <p:spPr>
          <a:xfrm>
            <a:off x="1264944" y="2869346"/>
            <a:ext cx="6096000" cy="3838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sr-Latn-R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C4D59C-313E-49C3-8613-AC4FEA6B57EE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8854E4-B3D5-4EC5-9EB5-A0E35766C1B3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C89B9D-B8C3-41C4-94EF-F73982CC1DA0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C93283-D635-45A1-A3F4-884A5D9BE06C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6C9AB9-7DC2-43BD-AB0E-50A151357A83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267DE1-F81C-44EB-ABFC-3B9A24A5B662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b="1" kern="0" dirty="0" err="1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BC58D57-2316-4C9A-8C4E-3BD079653AD5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ABD833-23A0-4F6C-A8D9-B262E8B0A61C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3624BC5-5B15-4697-AD64-D87CC6998B7F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739D9A-F392-4F00-B1E7-2957AADFE3A8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904805-26C9-4780-A909-CA08B991C81B}"/>
              </a:ext>
            </a:extLst>
          </p:cNvPr>
          <p:cNvCxnSpPr>
            <a:stCxn id="34" idx="6"/>
            <a:endCxn id="35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679BAB-169C-4018-B9FF-459261DD92E3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0F9EEBC-2B83-4106-A468-CE866774E05F}"/>
              </a:ext>
            </a:extLst>
          </p:cNvPr>
          <p:cNvCxnSpPr>
            <a:cxnSpLocks/>
            <a:stCxn id="36" idx="6"/>
            <a:endCxn id="42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D53D253-031B-430A-B432-150D988C76AC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3E7B43A-5F20-4382-924F-9CE5EF8E560B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BAF14B9-B4DB-47D6-94AD-25FF5C46627E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7E10F6-15E1-4955-B229-0DAB08FDA041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D717D45-4538-488C-BD80-356758912352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669284A-D3CB-47FB-8750-B50C8C28848C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5ACDE8A-5A20-4974-8D3F-39FAA2869A00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46301B8-1EB9-498C-B29C-C41EFC081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F2A2E43-5280-43D6-AAD6-EC76DDA85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800" y="4092962"/>
            <a:ext cx="1865993" cy="183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03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-1" y="-67839"/>
            <a:ext cx="11983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Rizici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na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projektu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– </a:t>
            </a:r>
            <a:r>
              <a:rPr lang="sr-Latn-RS" sz="3600" b="1" dirty="0">
                <a:solidFill>
                  <a:schemeClr val="accent2">
                    <a:lumMod val="50000"/>
                  </a:schemeClr>
                </a:solidFill>
              </a:rPr>
              <a:t>učenje iz rizika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7D5AF50-3768-416A-AD22-36B4778F0F60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8747AF-F604-4290-8198-F64DD467EF2B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38551C-E122-4E31-AB15-DC0CDF84AB2C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96C7FA-276E-4A75-8FF4-4E126B90D158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78668E-F2EE-4B80-9264-290B8F2A414F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734A1B-9DD6-4956-B8C4-20282A997959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b="1" kern="0" dirty="0" err="1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867D50E-9F39-4275-BB31-9C9FB87FB57D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FA57769-F87A-4B12-B9C7-09D356518486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6E86E84-1AA1-49D2-9A4F-02FAD878F283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A71687-191A-4661-A6A5-68B0A7319CAA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EF6B574-5F05-40DF-B7FC-E0E9BE8DBE1A}"/>
              </a:ext>
            </a:extLst>
          </p:cNvPr>
          <p:cNvCxnSpPr>
            <a:stCxn id="32" idx="6"/>
            <a:endCxn id="33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9B9F98F-9602-46B7-8C88-122CEC6EDC85}"/>
              </a:ext>
            </a:extLst>
          </p:cNvPr>
          <p:cNvCxnSpPr>
            <a:stCxn id="33" idx="6"/>
            <a:endCxn id="34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5E6A16B-7CAE-4854-9476-82D5C1E4144C}"/>
              </a:ext>
            </a:extLst>
          </p:cNvPr>
          <p:cNvCxnSpPr>
            <a:cxnSpLocks/>
            <a:stCxn id="34" idx="6"/>
            <a:endCxn id="40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10157265-26AA-469C-84C2-D11F1B83C41C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4D9B8ED-EDA9-4708-B123-B575935F437E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90434D5-E0B5-49B9-8CF8-DBA8D50A4AC4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D7A0BE8-A787-4DA5-A396-599DF02CA920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16E88CA-CB2E-4786-ACA8-A0704BE6CCD2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73A6670-020C-496F-8745-AFF36B343E6B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C445882-D1BA-40E2-B30A-62887074B3D8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FD65339-B99D-4A2F-8C97-CEE3556D5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BC4B652-8AE4-437B-8534-4DAF25F5512A}"/>
              </a:ext>
            </a:extLst>
          </p:cNvPr>
          <p:cNvSpPr/>
          <p:nvPr/>
        </p:nvSpPr>
        <p:spPr>
          <a:xfrm>
            <a:off x="125587" y="837860"/>
            <a:ext cx="115384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Potrebni ulazi  da bismo učili iz rizika su : </a:t>
            </a:r>
            <a:r>
              <a:rPr lang="fr-FR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Spisak</a:t>
            </a:r>
            <a:r>
              <a:rPr lang="fr-FR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glavnih rizika, Izve</a:t>
            </a:r>
            <a:r>
              <a:rPr lang="sr-Latn-R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štaj o statusu rizika, kao i početni projektni planovi, iskustva ljudi i pravila u upravljanju rizikom.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Osnova ideje je da kreiramo </a:t>
            </a:r>
            <a:r>
              <a:rPr lang="sr-Latn-RS" b="1" i="1" dirty="0">
                <a:latin typeface="Arial" panose="020B0604020202020204" pitchFamily="34" charset="0"/>
                <a:cs typeface="Arial" panose="020B0604020202020204" pitchFamily="34" charset="0"/>
              </a:rPr>
              <a:t>Bazu znanja o rizicima</a:t>
            </a:r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 koja nastaje sakupljanjem preporuka za promene u pravilima i vodičima rizika kao i iz identifikovanih novih rizika, njihove klasifikacije, kontigencijskih planova i planova oblažavanja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Vizija na ovom projektu kada je reč o Bazi znanja o riziku je da tim postigne </a:t>
            </a:r>
            <a:r>
              <a:rPr lang="sr-Latn-RS" b="1" dirty="0">
                <a:latin typeface="Arial" panose="020B0604020202020204" pitchFamily="34" charset="0"/>
                <a:cs typeface="Arial" panose="020B0604020202020204" pitchFamily="34" charset="0"/>
              </a:rPr>
              <a:t>Visok nivo formalnosti znanja</a:t>
            </a:r>
            <a:endParaRPr lang="sr-Latn-R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A9ED1-58C2-4C62-B73B-A579F97A4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7" b="99296" l="0" r="97046">
                        <a14:foregroundMark x1="44937" y1="33099" x2="44937" y2="33099"/>
                        <a14:foregroundMark x1="50633" y1="54695" x2="50633" y2="54695"/>
                      </a14:backgroundRemoval>
                    </a14:imgEffect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1028" y="3862282"/>
            <a:ext cx="2469944" cy="221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77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0" y="-67839"/>
            <a:ext cx="7614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b="1" dirty="0">
                <a:solidFill>
                  <a:schemeClr val="accent2">
                    <a:lumMod val="50000"/>
                  </a:schemeClr>
                </a:solidFill>
              </a:rPr>
              <a:t>Vizija primene LED Strip Trake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403E2F-3453-4054-9772-BA3023512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076" y="2341155"/>
            <a:ext cx="7007224" cy="36880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8E7238-FA40-415A-9F34-C85A8CDAC037}"/>
              </a:ext>
            </a:extLst>
          </p:cNvPr>
          <p:cNvSpPr/>
          <p:nvPr/>
        </p:nvSpPr>
        <p:spPr>
          <a:xfrm>
            <a:off x="232951" y="839284"/>
            <a:ext cx="113523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Osnovna ideja i vizija primene LED Strip trake u praksi je njeno kori</a:t>
            </a:r>
            <a:r>
              <a:rPr lang="sr-Latn-R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šćenje u terarijumima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LED Strip traka bi omogućuje ljudima da na lak, interaktivan i zanimljiv način prate temperaturu u terarijumima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A62E5D-15E3-490F-9C31-B0FEF87F80EE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EE9AF2-0581-430E-AE02-5F414AA671F3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B4B594-E1B3-4AA1-9622-27A3EEA2C8D5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0644AC0-CF94-4961-A0F4-FC85C1EE4E2D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E34892-E286-4E2C-AB29-F4FD6BF7D693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45F1CA1-8206-4B2E-8251-EB774C5958BD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B3238B-74AF-45E2-82B8-88B42B5FF488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BA8AE91-EC75-4F18-9773-926995720765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8E9326C-A366-4D96-AC3F-A2ECDE8B00E7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0EE0DCF-5DE1-4DC5-BE2C-60B847B2ECE4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EF0D4D-1E19-46CD-84E1-2D37529C1FB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2E648C5-1952-4175-991F-8D1057E50237}"/>
              </a:ext>
            </a:extLst>
          </p:cNvPr>
          <p:cNvCxnSpPr>
            <a:stCxn id="58" idx="6"/>
            <a:endCxn id="59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83EE51E-FB71-4AF3-98C1-1A30B10A8E54}"/>
              </a:ext>
            </a:extLst>
          </p:cNvPr>
          <p:cNvCxnSpPr>
            <a:stCxn id="59" idx="6"/>
            <a:endCxn id="60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5337C2-E835-4A0E-AC1A-24D53F2D00CF}"/>
              </a:ext>
            </a:extLst>
          </p:cNvPr>
          <p:cNvCxnSpPr>
            <a:cxnSpLocks/>
            <a:stCxn id="60" idx="6"/>
            <a:endCxn id="66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1F24EAE7-2A78-4F51-A1B5-E651270B3947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62F2B4E-A9AF-4F3B-9919-DCF8152BC274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4FE5920-52D0-4078-B2DF-84C8D284761C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B391A30-3126-468B-AFC3-E14183FE2C5C}"/>
              </a:ext>
            </a:extLst>
          </p:cNvPr>
          <p:cNvCxnSpPr>
            <a:cxnSpLocks/>
            <a:stCxn id="66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0FAAD79F-DA07-4C90-93CD-7B616FF4AC16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AC0A37B-2F3F-4889-9DD6-E37A943AFCE4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140DBD70-4334-4757-ACF5-EB44DA414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03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B1708C-BBAD-4288-A4A0-FC2313B6665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41B3E0-A63A-4CF6-B9A5-463A73B76356}"/>
              </a:ext>
            </a:extLst>
          </p:cNvPr>
          <p:cNvSpPr/>
          <p:nvPr/>
        </p:nvSpPr>
        <p:spPr>
          <a:xfrm>
            <a:off x="0" y="0"/>
            <a:ext cx="12192000" cy="6937131"/>
          </a:xfrm>
          <a:prstGeom prst="rect">
            <a:avLst/>
          </a:prstGeom>
          <a:solidFill>
            <a:schemeClr val="accent2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400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3D3B8D91-6C5C-4045-BC44-725FD246A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2293" y="1221354"/>
            <a:ext cx="1485900" cy="552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Text Box 4">
            <a:extLst>
              <a:ext uri="{FF2B5EF4-FFF2-40B4-BE49-F238E27FC236}">
                <a16:creationId xmlns:a16="http://schemas.microsoft.com/office/drawing/2014/main" id="{572A23BB-15A5-42F8-BF84-72C631F93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231" y="58126"/>
            <a:ext cx="8534400" cy="1066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>
                <a:solidFill>
                  <a:srgbClr val="FFFFFF"/>
                </a:solidFill>
              </a:rPr>
              <a:t>Univerzitet</a:t>
            </a:r>
            <a:r>
              <a:rPr lang="en-US" dirty="0">
                <a:solidFill>
                  <a:srgbClr val="FFFFFF"/>
                </a:solidFill>
              </a:rPr>
              <a:t> u </a:t>
            </a:r>
            <a:r>
              <a:rPr lang="en-US" dirty="0" err="1">
                <a:solidFill>
                  <a:srgbClr val="FFFFFF"/>
                </a:solidFill>
              </a:rPr>
              <a:t>Beogradu</a:t>
            </a:r>
            <a:endParaRPr lang="en-US" dirty="0">
              <a:solidFill>
                <a:srgbClr val="FFFFFF"/>
              </a:solidFill>
            </a:endParaRPr>
          </a:p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>
                <a:solidFill>
                  <a:srgbClr val="FFFFFF"/>
                </a:solidFill>
              </a:rPr>
              <a:t>Fakultet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organizacionih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nauka</a:t>
            </a:r>
            <a:endParaRPr lang="en-US" dirty="0">
              <a:solidFill>
                <a:srgbClr val="FFFFFF"/>
              </a:solidFill>
            </a:endParaRPr>
          </a:p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>
                <a:solidFill>
                  <a:srgbClr val="FFFFFF"/>
                </a:solidFill>
              </a:rPr>
              <a:t>Katedra</a:t>
            </a:r>
            <a:r>
              <a:rPr lang="en-US" dirty="0">
                <a:solidFill>
                  <a:srgbClr val="FFFFFF"/>
                </a:solidFill>
              </a:rPr>
              <a:t> za </a:t>
            </a:r>
            <a:r>
              <a:rPr lang="en-US" dirty="0" err="1">
                <a:solidFill>
                  <a:srgbClr val="FFFFFF"/>
                </a:solidFill>
              </a:rPr>
              <a:t>elektronsko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poslovanje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EF8A20-66D9-4257-9CF1-AF680E684A6D}"/>
              </a:ext>
            </a:extLst>
          </p:cNvPr>
          <p:cNvSpPr txBox="1"/>
          <p:nvPr/>
        </p:nvSpPr>
        <p:spPr>
          <a:xfrm>
            <a:off x="3297115" y="1790983"/>
            <a:ext cx="5424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CS" dirty="0">
                <a:solidFill>
                  <a:schemeClr val="bg1"/>
                </a:solidFill>
              </a:rPr>
              <a:t>TEMA PROJEKTNOG RADA</a:t>
            </a:r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sr-Latn-RS" b="1" dirty="0">
                <a:solidFill>
                  <a:schemeClr val="bg1"/>
                </a:solidFill>
              </a:rPr>
              <a:t>LED Strip Traka</a:t>
            </a:r>
            <a:endParaRPr lang="en-GB" b="1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61C490D0-5378-4C2C-83EE-09C4BA1BD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15461" y="6220148"/>
            <a:ext cx="2954215" cy="6774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dirty="0">
                <a:solidFill>
                  <a:srgbClr val="FFFFFF"/>
                </a:solidFill>
              </a:rPr>
              <a:t>Product owner:</a:t>
            </a:r>
          </a:p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dirty="0" err="1">
                <a:solidFill>
                  <a:srgbClr val="FFFFFF"/>
                </a:solidFill>
              </a:rPr>
              <a:t>dr</a:t>
            </a:r>
            <a:r>
              <a:rPr lang="en-US" sz="1600" b="1" dirty="0">
                <a:solidFill>
                  <a:srgbClr val="FFFFFF"/>
                </a:solidFill>
              </a:rPr>
              <a:t> Aleksandra </a:t>
            </a:r>
            <a:r>
              <a:rPr lang="en-US" sz="1600" b="1" dirty="0" err="1">
                <a:solidFill>
                  <a:srgbClr val="FFFFFF"/>
                </a:solidFill>
              </a:rPr>
              <a:t>Labus</a:t>
            </a:r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F5252181-B08F-4375-A701-158213E65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9978" y="6220148"/>
            <a:ext cx="2954215" cy="6774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dirty="0">
                <a:solidFill>
                  <a:schemeClr val="bg1"/>
                </a:solidFill>
              </a:rPr>
              <a:t>Scrum Master:</a:t>
            </a:r>
          </a:p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fr-FR" sz="1600" b="1" dirty="0">
                <a:solidFill>
                  <a:schemeClr val="bg1"/>
                </a:solidFill>
              </a:rPr>
              <a:t>Aleksandra Vu</a:t>
            </a:r>
            <a:r>
              <a:rPr lang="sr-Latn-RS" sz="1600" b="1" dirty="0">
                <a:solidFill>
                  <a:schemeClr val="bg1"/>
                </a:solidFill>
              </a:rPr>
              <a:t>čičević 126</a:t>
            </a:r>
            <a:r>
              <a:rPr lang="sr-Cyrl-RS" sz="1600" b="1" dirty="0">
                <a:solidFill>
                  <a:schemeClr val="bg1"/>
                </a:solidFill>
              </a:rPr>
              <a:t>/16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137414EE-92A8-4F37-A289-65C3071F2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3116" y="6242534"/>
            <a:ext cx="2954215" cy="6774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sr-Latn-RS" sz="1600" dirty="0">
                <a:solidFill>
                  <a:schemeClr val="bg1"/>
                </a:solidFill>
              </a:rPr>
              <a:t>Član tima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sr-Latn-RS" sz="1600" b="1" dirty="0">
                <a:solidFill>
                  <a:schemeClr val="bg1"/>
                </a:solidFill>
              </a:rPr>
              <a:t> Milan Gligorijevi</a:t>
            </a:r>
            <a:r>
              <a:rPr lang="sr-Cyrl-RS" sz="1600" b="1" dirty="0">
                <a:solidFill>
                  <a:schemeClr val="bg1"/>
                </a:solidFill>
              </a:rPr>
              <a:t>ć</a:t>
            </a:r>
            <a:r>
              <a:rPr lang="sr-Latn-RS" sz="1600" b="1" dirty="0">
                <a:solidFill>
                  <a:schemeClr val="bg1"/>
                </a:solidFill>
              </a:rPr>
              <a:t> 297</a:t>
            </a:r>
            <a:r>
              <a:rPr lang="sr-Cyrl-RS" sz="1600" b="1" dirty="0">
                <a:solidFill>
                  <a:schemeClr val="bg1"/>
                </a:solidFill>
              </a:rPr>
              <a:t>/</a:t>
            </a:r>
            <a:r>
              <a:rPr lang="sr-Latn-RS" sz="1600" b="1" dirty="0">
                <a:solidFill>
                  <a:schemeClr val="bg1"/>
                </a:solidFill>
              </a:rPr>
              <a:t>16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B3E90078-70BD-41EA-B597-8FE351BAD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7845" y="6225355"/>
            <a:ext cx="2954215" cy="6774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sr-Latn-RS" sz="1600" dirty="0">
                <a:solidFill>
                  <a:schemeClr val="bg1"/>
                </a:solidFill>
              </a:rPr>
              <a:t>Član tima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fr-FR" sz="1600" b="1" dirty="0" err="1">
                <a:solidFill>
                  <a:schemeClr val="bg1"/>
                </a:solidFill>
              </a:rPr>
              <a:t>Aj</a:t>
            </a:r>
            <a:r>
              <a:rPr lang="sr-Cyrl-RS" sz="1600" b="1" dirty="0">
                <a:solidFill>
                  <a:schemeClr val="bg1"/>
                </a:solidFill>
              </a:rPr>
              <a:t>š</a:t>
            </a:r>
            <a:r>
              <a:rPr lang="fr-FR" sz="1600" b="1" dirty="0">
                <a:solidFill>
                  <a:schemeClr val="bg1"/>
                </a:solidFill>
              </a:rPr>
              <a:t>a </a:t>
            </a:r>
            <a:r>
              <a:rPr lang="fr-FR" sz="1600" b="1" dirty="0" err="1">
                <a:solidFill>
                  <a:schemeClr val="bg1"/>
                </a:solidFill>
              </a:rPr>
              <a:t>Bakovi</a:t>
            </a:r>
            <a:r>
              <a:rPr lang="sr-Cyrl-RS" sz="1600" b="1" dirty="0">
                <a:solidFill>
                  <a:schemeClr val="bg1"/>
                </a:solidFill>
              </a:rPr>
              <a:t>ć 195/16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467571EB-957C-46A6-BBD1-2B294CB0D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2039" y="6286701"/>
            <a:ext cx="2954215" cy="6774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ctr" defTabSz="457200" fontAlgn="base">
              <a:spcBef>
                <a:spcPts val="45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sr-Latn-RS" sz="1600" dirty="0">
                <a:solidFill>
                  <a:schemeClr val="bg1"/>
                </a:solidFill>
              </a:rPr>
              <a:t>Član tima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</a:rPr>
              <a:t>Janko Ga</a:t>
            </a:r>
            <a:r>
              <a:rPr lang="sr-Latn-RS" sz="1600" b="1" dirty="0">
                <a:solidFill>
                  <a:schemeClr val="bg1"/>
                </a:solidFill>
              </a:rPr>
              <a:t>šić </a:t>
            </a:r>
            <a:r>
              <a:rPr lang="sr-Cyrl-RS" sz="1600" b="1" dirty="0">
                <a:solidFill>
                  <a:schemeClr val="bg1"/>
                </a:solidFill>
              </a:rPr>
              <a:t>134/16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84DB71-CC1A-41FC-B15C-EFA47EFAFED8}"/>
              </a:ext>
            </a:extLst>
          </p:cNvPr>
          <p:cNvSpPr txBox="1"/>
          <p:nvPr/>
        </p:nvSpPr>
        <p:spPr>
          <a:xfrm>
            <a:off x="3383573" y="3093428"/>
            <a:ext cx="542485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 err="1">
                <a:solidFill>
                  <a:schemeClr val="bg1"/>
                </a:solidFill>
              </a:rPr>
              <a:t>Hvala</a:t>
            </a:r>
            <a:r>
              <a:rPr lang="en-GB" sz="4400" b="1" dirty="0">
                <a:solidFill>
                  <a:schemeClr val="bg1"/>
                </a:solidFill>
              </a:rPr>
              <a:t> </a:t>
            </a:r>
            <a:r>
              <a:rPr lang="en-GB" sz="4400" b="1" dirty="0" err="1">
                <a:solidFill>
                  <a:schemeClr val="bg1"/>
                </a:solidFill>
              </a:rPr>
              <a:t>na</a:t>
            </a:r>
            <a:r>
              <a:rPr lang="en-GB" sz="4400" b="1" dirty="0">
                <a:solidFill>
                  <a:schemeClr val="bg1"/>
                </a:solidFill>
              </a:rPr>
              <a:t> p</a:t>
            </a:r>
            <a:r>
              <a:rPr lang="sr-Latn-RS" sz="4400" b="1" dirty="0">
                <a:solidFill>
                  <a:schemeClr val="bg1"/>
                </a:solidFill>
              </a:rPr>
              <a:t>ažnji!</a:t>
            </a:r>
            <a:endParaRPr lang="en-GB" sz="4400" b="1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8726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0" y="-67839"/>
            <a:ext cx="7614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b="1" dirty="0">
                <a:solidFill>
                  <a:schemeClr val="accent2">
                    <a:lumMod val="50000"/>
                  </a:schemeClr>
                </a:solidFill>
              </a:rPr>
              <a:t>Vizija primene LED Strip Trake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6B10D6-AF1E-4447-9CB0-DE0282DC5CC8}"/>
              </a:ext>
            </a:extLst>
          </p:cNvPr>
          <p:cNvSpPr/>
          <p:nvPr/>
        </p:nvSpPr>
        <p:spPr>
          <a:xfrm>
            <a:off x="125587" y="837860"/>
            <a:ext cx="11538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Optimalna temperatura u kojem borave reptili  je od 21ºC do 30ºC, pa shodno tome, mogući su sledeći scenariji rada LED Strip trake</a:t>
            </a: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sr-Latn-CS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2125BBA-E038-4B76-9E60-20D559EB90A3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0D9E01-1FFE-4158-BA1D-6B96311A166D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EC6997A-FCCD-462A-9DA7-C2ACDA28FFEF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940682-F794-4CE0-84FE-6B7F1A48F393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16A792-735F-46C3-B136-0D05D9C00F9E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F6F0C-38A8-4523-951D-D8AE1E79C5C7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38A5FC-F05B-4D84-84AB-E552B8A833D8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80339C1-1C9B-4663-A8FA-38E9A4E8C4B1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F47892E-FDEF-4F68-BFD0-7965D2B37098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BCB126B-D8FE-40F3-BF21-50461DC015D0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2ABD971-FFCC-4BAD-96AA-A2E710430B3A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E274BCD-B51F-485C-835B-20C925C63F8F}"/>
              </a:ext>
            </a:extLst>
          </p:cNvPr>
          <p:cNvCxnSpPr>
            <a:stCxn id="53" idx="6"/>
            <a:endCxn id="54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6A9653-2ED5-4446-BD40-D4B6A2AE78D0}"/>
              </a:ext>
            </a:extLst>
          </p:cNvPr>
          <p:cNvCxnSpPr>
            <a:stCxn id="54" idx="6"/>
            <a:endCxn id="55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151C1B3-97DE-4D2A-9F84-44E46B405CD2}"/>
              </a:ext>
            </a:extLst>
          </p:cNvPr>
          <p:cNvCxnSpPr>
            <a:cxnSpLocks/>
            <a:stCxn id="55" idx="6"/>
            <a:endCxn id="61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8CAB7603-1113-40B5-BA8B-2D1C6FD92922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1145E9A-D2A0-4955-9A86-91295D87DFB3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534F4EB-1DFE-422C-8229-F38D31443AF9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D268FA1-DF07-4A4C-B9F7-B9062DD2ED1E}"/>
              </a:ext>
            </a:extLst>
          </p:cNvPr>
          <p:cNvCxnSpPr>
            <a:cxnSpLocks/>
            <a:stCxn id="61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B42F68D7-C853-43A1-B3C0-1B48F46D5CF5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1382B3F-72A6-43BC-9527-87F65F6749CD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06760D21-9049-4B0F-9E72-475A1F970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7711C1-549B-4789-A67B-120EB7E766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48" l="4700" r="49757">
                        <a14:foregroundMark x1="31442" y1="60000" x2="31442" y2="60000"/>
                        <a14:foregroundMark x1="38898" y1="19138" x2="38898" y2="19138"/>
                        <a14:foregroundMark x1="37277" y1="23276" x2="37277" y2="23276"/>
                        <a14:foregroundMark x1="37277" y1="29828" x2="37277" y2="29828"/>
                        <a14:foregroundMark x1="35170" y1="68966" x2="35170" y2="68966"/>
                        <a14:foregroundMark x1="35656" y1="28448" x2="35656" y2="28448"/>
                        <a14:foregroundMark x1="35656" y1="32586" x2="35656" y2="32586"/>
                        <a14:foregroundMark x1="36143" y1="37931" x2="36143" y2="37931"/>
                        <a14:foregroundMark x1="35656" y1="43103" x2="35656" y2="43103"/>
                        <a14:foregroundMark x1="36467" y1="47241" x2="36467" y2="47241"/>
                        <a14:foregroundMark x1="36629" y1="52414" x2="36629" y2="52414"/>
                        <a14:foregroundMark x1="38250" y1="57241" x2="38250" y2="57241"/>
                      </a14:backgroundRemoval>
                    </a14:imgEffect>
                  </a14:imgLayer>
                </a14:imgProps>
              </a:ext>
            </a:extLst>
          </a:blip>
          <a:srcRect r="50000"/>
          <a:stretch/>
        </p:blipFill>
        <p:spPr>
          <a:xfrm>
            <a:off x="1446404" y="1973339"/>
            <a:ext cx="575159" cy="108133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4B0F2C9-B400-4B1D-A0BB-D494569DD9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50729" r="100000">
                        <a14:foregroundMark x1="79254" y1="10000" x2="79254" y2="10000"/>
                        <a14:foregroundMark x1="84765" y1="70690" x2="84765" y2="70690"/>
                        <a14:foregroundMark x1="84603" y1="19828" x2="84603" y2="19828"/>
                        <a14:foregroundMark x1="84117" y1="23793" x2="84117" y2="23793"/>
                        <a14:foregroundMark x1="84117" y1="28621" x2="84117" y2="28621"/>
                        <a14:foregroundMark x1="84117" y1="33793" x2="84117" y2="33793"/>
                        <a14:foregroundMark x1="85413" y1="39138" x2="85413" y2="39138"/>
                        <a14:foregroundMark x1="84279" y1="42414" x2="84279" y2="42414"/>
                        <a14:foregroundMark x1="84279" y1="47586" x2="84279" y2="47586"/>
                        <a14:foregroundMark x1="84279" y1="50000" x2="84279" y2="50862"/>
                        <a14:foregroundMark x1="83793" y1="54310" x2="83793" y2="54310"/>
                        <a14:foregroundMark x1="84603" y1="57414" x2="84603" y2="57414"/>
                        <a14:foregroundMark x1="84279" y1="26897" x2="83793" y2="55517"/>
                        <a14:foregroundMark x1="84117" y1="17586" x2="84765" y2="54655"/>
                        <a14:foregroundMark x1="87034" y1="63621" x2="85413" y2="53966"/>
                        <a14:backgroundMark x1="87196" y1="75172" x2="87196" y2="75172"/>
                        <a14:backgroundMark x1="79254" y1="20690" x2="79254" y2="20690"/>
                      </a14:backgroundRemoval>
                    </a14:imgEffect>
                  </a14:imgLayer>
                </a14:imgProps>
              </a:ext>
            </a:extLst>
          </a:blip>
          <a:srcRect l="50000"/>
          <a:stretch/>
        </p:blipFill>
        <p:spPr>
          <a:xfrm>
            <a:off x="1446404" y="4777199"/>
            <a:ext cx="566421" cy="10649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872F0AB-92F7-4751-B7C8-222A048B074B}"/>
              </a:ext>
            </a:extLst>
          </p:cNvPr>
          <p:cNvSpPr txBox="1"/>
          <p:nvPr/>
        </p:nvSpPr>
        <p:spPr>
          <a:xfrm>
            <a:off x="2429478" y="2128552"/>
            <a:ext cx="43466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r-Latn-C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Plava</a:t>
            </a:r>
            <a:r>
              <a:rPr lang="sr-Latn-CS" dirty="0">
                <a:latin typeface="Arial" panose="020B0604020202020204" pitchFamily="34" charset="0"/>
                <a:cs typeface="Arial" panose="020B0604020202020204" pitchFamily="34" charset="0"/>
              </a:rPr>
              <a:t> boja : do 21 ºC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Bela</a:t>
            </a:r>
            <a:r>
              <a:rPr lang="sr-Latn-CS" dirty="0">
                <a:latin typeface="Arial" panose="020B0604020202020204" pitchFamily="34" charset="0"/>
                <a:cs typeface="Arial" panose="020B0604020202020204" pitchFamily="34" charset="0"/>
              </a:rPr>
              <a:t> boja : od 21ºC do 30ºC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sr-Latn-C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sr-Latn-C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sr-Latn-CS" dirty="0">
                <a:latin typeface="Arial" panose="020B0604020202020204" pitchFamily="34" charset="0"/>
                <a:cs typeface="Arial" panose="020B0604020202020204" pitchFamily="34" charset="0"/>
              </a:rPr>
              <a:t>Crvena boja : preko 30ºC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DD4B193-1669-4ACD-A476-02227DBD7E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1" b="93666" l="9846" r="89846">
                        <a14:foregroundMark x1="48923" y1="66219" x2="48923" y2="662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5624" y="3269549"/>
            <a:ext cx="665939" cy="106755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CE29D4C-1E6C-4D81-BDCB-B2D64BB0BD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3935" y="2214349"/>
            <a:ext cx="915179" cy="84032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555DB90-9964-4085-A0DF-1F1A0E3D87E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93934" y="3627682"/>
            <a:ext cx="915179" cy="84032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2D132F9-19AA-4D17-B37F-8DB34FE37F6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98351" y="4961046"/>
            <a:ext cx="915179" cy="840327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F46BD57D-B7F9-4D1E-B2B0-969036093818}"/>
              </a:ext>
            </a:extLst>
          </p:cNvPr>
          <p:cNvSpPr/>
          <p:nvPr/>
        </p:nvSpPr>
        <p:spPr>
          <a:xfrm>
            <a:off x="7993934" y="4952130"/>
            <a:ext cx="931985" cy="858157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9383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0" y="-67839"/>
            <a:ext cx="7614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b="1" dirty="0">
                <a:solidFill>
                  <a:schemeClr val="accent2">
                    <a:lumMod val="50000"/>
                  </a:schemeClr>
                </a:solidFill>
              </a:rPr>
              <a:t>LED Strip Traka 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–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idejno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re</a:t>
            </a:r>
            <a:r>
              <a:rPr lang="sr-Latn-RS" sz="3600" b="1" dirty="0">
                <a:solidFill>
                  <a:schemeClr val="accent2">
                    <a:lumMod val="50000"/>
                  </a:schemeClr>
                </a:solidFill>
              </a:rPr>
              <a:t>šenje primer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B3DDF7-A8B3-4260-82E6-20912376914F}"/>
              </a:ext>
            </a:extLst>
          </p:cNvPr>
          <p:cNvPicPr/>
          <p:nvPr/>
        </p:nvPicPr>
        <p:blipFill rotWithShape="1">
          <a:blip r:embed="rId3"/>
          <a:srcRect l="10362" r="6995"/>
          <a:stretch/>
        </p:blipFill>
        <p:spPr bwMode="auto">
          <a:xfrm>
            <a:off x="281116" y="2495236"/>
            <a:ext cx="3485948" cy="2595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678B02-4C20-427A-9302-6E21C51DBA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825885" y="2527528"/>
            <a:ext cx="2912172" cy="2660303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34C45D9-E8FD-4A63-BAB4-C8A7C4DCAB3B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86B3B96-A71C-43D9-908A-0DD485407AFB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F9E088D-2C5E-4435-A937-B81189382464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C62492-F314-4063-B739-652F9D4D486B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A4DEDC4-4FA3-45F0-8D46-39516DE80A16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8F26837-0CC2-4D6C-9B1E-495D6E57EEDB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44F415-6A09-4860-B0B6-A3E4075A7037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BDA91FE-4F2F-4E2C-8F9E-1C7BFF35B3D4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36237CB-0DDB-4BF7-A543-9FA8642506CB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2B9E2C2-BC8B-4E84-B392-C82F2B2F9204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2EE6EC6-976C-4D19-83D1-61408C2CFB84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B383883-8453-4BFC-921E-451875CC9570}"/>
              </a:ext>
            </a:extLst>
          </p:cNvPr>
          <p:cNvCxnSpPr>
            <a:stCxn id="55" idx="6"/>
            <a:endCxn id="56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FAAA7B4-5767-48E6-9DBA-69A3F9773986}"/>
              </a:ext>
            </a:extLst>
          </p:cNvPr>
          <p:cNvCxnSpPr>
            <a:stCxn id="56" idx="6"/>
            <a:endCxn id="57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CE80AB4-914C-4380-BE7B-9645EB1682FF}"/>
              </a:ext>
            </a:extLst>
          </p:cNvPr>
          <p:cNvCxnSpPr>
            <a:cxnSpLocks/>
            <a:stCxn id="57" idx="6"/>
            <a:endCxn id="63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D0582345-684C-4E09-87C6-7DFE2DDF6E4A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BAD1FF8-A2FA-49F8-A8DE-AD983474C72A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852CA29-3348-4C34-B418-96AC2873DD79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F70DC92-2EA8-4820-A805-F3BF46231CF7}"/>
              </a:ext>
            </a:extLst>
          </p:cNvPr>
          <p:cNvCxnSpPr>
            <a:cxnSpLocks/>
            <a:stCxn id="63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5D5769E2-E429-40C2-BFF3-2F94D4EF28F8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C95DDD0-A296-4860-9E11-FCF147C5F16E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D3771373-870F-48CD-8606-7AF118B6E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1638F73F-DBAB-4250-A32E-E996DC3B0EBD}"/>
              </a:ext>
            </a:extLst>
          </p:cNvPr>
          <p:cNvSpPr/>
          <p:nvPr/>
        </p:nvSpPr>
        <p:spPr>
          <a:xfrm>
            <a:off x="125587" y="837860"/>
            <a:ext cx="11538420" cy="702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sr-Latn-R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IoT sistem i aplikacija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za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upravljanje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LED strip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trakom</a:t>
            </a:r>
            <a:r>
              <a:rPr lang="sr-Latn-C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</a:t>
            </a:r>
            <a:r>
              <a:rPr lang="sr-Latn-C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ć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</a:t>
            </a:r>
            <a:r>
              <a:rPr lang="sr-Latn-C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pravljena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ugledu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</a:t>
            </a:r>
            <a:r>
              <a:rPr lang="sr-Latn-C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model koji se nalazi na sajtu: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https</a:t>
            </a:r>
            <a:r>
              <a:rPr lang="sr-Latn-CS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://</a:t>
            </a:r>
            <a:r>
              <a:rPr lang="en-US" u="sng" dirty="0" err="1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pimylifeup</a:t>
            </a:r>
            <a:r>
              <a:rPr lang="sr-Latn-CS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.</a:t>
            </a:r>
            <a:r>
              <a:rPr lang="en-US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com</a:t>
            </a:r>
            <a:r>
              <a:rPr lang="sr-Latn-CS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/</a:t>
            </a:r>
            <a:r>
              <a:rPr lang="en-US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raspberry</a:t>
            </a:r>
            <a:r>
              <a:rPr lang="sr-Latn-CS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-</a:t>
            </a:r>
            <a:r>
              <a:rPr lang="en-US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pi</a:t>
            </a:r>
            <a:r>
              <a:rPr lang="sr-Latn-CS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-</a:t>
            </a:r>
            <a:r>
              <a:rPr lang="en-US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led</a:t>
            </a:r>
            <a:r>
              <a:rPr lang="sr-Latn-CS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-</a:t>
            </a:r>
            <a:r>
              <a:rPr lang="en-US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strip</a:t>
            </a:r>
            <a:r>
              <a:rPr lang="sr-Latn-CS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-</a:t>
            </a:r>
            <a:r>
              <a:rPr lang="en-US" u="sng" dirty="0" err="1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apa</a:t>
            </a:r>
            <a:r>
              <a:rPr lang="sr-Latn-CS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102/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8D74D512-D57F-46B0-AD92-130CD7F72D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37"/>
          <a:stretch/>
        </p:blipFill>
        <p:spPr>
          <a:xfrm>
            <a:off x="4660592" y="2206970"/>
            <a:ext cx="3271764" cy="31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01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0" y="-67839"/>
            <a:ext cx="7614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b="1" dirty="0">
                <a:solidFill>
                  <a:schemeClr val="accent2">
                    <a:lumMod val="50000"/>
                  </a:schemeClr>
                </a:solidFill>
              </a:rPr>
              <a:t>Arhitektura sistema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F0064D-063B-4E69-841E-7BCC385480D6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A8F800-DA38-4462-BDF1-27D8448F1C43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b="1" kern="0" dirty="0">
                <a:solidFill>
                  <a:schemeClr val="accent2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b="1" kern="0" dirty="0">
              <a:solidFill>
                <a:schemeClr val="accent2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B9588A-A1B2-4692-9289-12A6038B8E34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4DF3E0-1186-47DD-A47C-68ED1EB46816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96351D-F33C-40E5-9493-43F705BB4CA5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F70440-A31B-427F-BFDA-6DC4E81D1ACD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35902" y="6395911"/>
            <a:ext cx="1148194" cy="42689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B20AA85-046D-4ABA-919B-244FD30BC94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751" y="2785616"/>
            <a:ext cx="5609493" cy="268525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26F4BA7-9DB9-47D0-90FC-9BA88CD96674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7B98EA5-C70E-4650-AF23-1E52E4CBCA31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FE08A7-6BFE-4164-81F4-856543514697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AC45D10-BEC6-4BD7-B398-8B94E7846D91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A8DA75-CA75-4B42-B64C-A9FF0F3F4047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1BA8576-4DF1-4496-AEB3-39DF91942018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DB3FEF2-636E-41DA-9FBC-7BDCDB81683E}"/>
              </a:ext>
            </a:extLst>
          </p:cNvPr>
          <p:cNvCxnSpPr>
            <a:stCxn id="32" idx="6"/>
            <a:endCxn id="33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C8C7426-FBEE-42B4-A3E5-2B6F9D7F0C49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78F6C298-3DE7-4673-A9BB-45654C30C843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341BC2-29CF-465B-8996-D7749CD69859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7B1498F-57FD-401E-82CB-CDB554C83523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CA9D67-D808-4C68-ABBC-0B65DFA1E14B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8AB14818-2B6A-42CB-92DD-A88F054FEC29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E8704D9-39B3-4A7B-9D1D-5529B31FC48D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E76755B6-C631-4DC6-BA8F-C3BFB49CC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AD8C7E2-EC16-407C-AEC3-7792B8370FE7}"/>
              </a:ext>
            </a:extLst>
          </p:cNvPr>
          <p:cNvSpPr/>
          <p:nvPr/>
        </p:nvSpPr>
        <p:spPr>
          <a:xfrm>
            <a:off x="125587" y="837860"/>
            <a:ext cx="115384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Korisnik pomoću svog računara pristupa veb aplikaciji za upravljanje LED trakom koja se nalazi na Cloud hosting-u</a:t>
            </a:r>
            <a:r>
              <a:rPr lang="sr-Latn-CS" dirty="0">
                <a:latin typeface="Arial" panose="020B0604020202020204" pitchFamily="34" charset="0"/>
                <a:cs typeface="Arial" panose="020B0604020202020204" pitchFamily="34" charset="0"/>
              </a:rPr>
              <a:t>u okviru Cloud-a se nalaze i potrebni veb servisi direktno povezani sa veb aplikacijom kako bi omogućili sve potrebne funkcionalnosti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>
                <a:latin typeface="Arial" panose="020B0604020202020204" pitchFamily="34" charset="0"/>
                <a:cs typeface="Arial" panose="020B0604020202020204" pitchFamily="34" charset="0"/>
              </a:rPr>
              <a:t>Sa druge strane, RaspberryPi  prima i obra</a:t>
            </a:r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sr-Latn-CS" dirty="0">
                <a:latin typeface="Arial" panose="020B0604020202020204" pitchFamily="34" charset="0"/>
                <a:cs typeface="Arial" panose="020B0604020202020204" pitchFamily="34" charset="0"/>
              </a:rPr>
              <a:t>uje poslate zahteve korisnika i upravlja radom LED trake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>
                <a:latin typeface="Arial" panose="020B0604020202020204" pitchFamily="34" charset="0"/>
                <a:cs typeface="Arial" panose="020B0604020202020204" pitchFamily="34" charset="0"/>
              </a:rPr>
              <a:t>Na osnovu podataka dobijenih pomoću senzora za temperaturu, RPI može menjati boju trake na način određen internim python kodom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EBF536F-F2BB-421B-B96E-77103D5BF07E}"/>
              </a:ext>
            </a:extLst>
          </p:cNvPr>
          <p:cNvSpPr/>
          <p:nvPr/>
        </p:nvSpPr>
        <p:spPr>
          <a:xfrm>
            <a:off x="4314069" y="5480962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Arhitektura</a:t>
            </a: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sistema</a:t>
            </a:r>
            <a:endParaRPr lang="sr-Latn-R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234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83E55026-AAFD-41F6-8783-7D0394E5CF56}"/>
              </a:ext>
            </a:extLst>
          </p:cNvPr>
          <p:cNvSpPr/>
          <p:nvPr/>
        </p:nvSpPr>
        <p:spPr>
          <a:xfrm>
            <a:off x="6833647" y="789721"/>
            <a:ext cx="36414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LED </a:t>
            </a:r>
            <a:r>
              <a:rPr lang="sr-Cyrl-RS" dirty="0">
                <a:latin typeface="Arial" panose="020B0604020202020204" pitchFamily="34" charset="0"/>
                <a:cs typeface="Arial" panose="020B0604020202020204" pitchFamily="34" charset="0"/>
              </a:rPr>
              <a:t>трака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>
                <a:latin typeface="Arial" panose="020B0604020202020204" pitchFamily="34" charset="0"/>
                <a:cs typeface="Arial" panose="020B0604020202020204" pitchFamily="34" charset="0"/>
              </a:rPr>
              <a:t>Napajanje za LED traku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Senzor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temperature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Otpornik</a:t>
            </a:r>
            <a:endParaRPr lang="sr-Latn-RS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F9566C5-916B-4CB9-9196-43A3062F2C27}"/>
              </a:ext>
            </a:extLst>
          </p:cNvPr>
          <p:cNvSpPr/>
          <p:nvPr/>
        </p:nvSpPr>
        <p:spPr>
          <a:xfrm>
            <a:off x="125587" y="837860"/>
            <a:ext cx="364147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Raspberry Pi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mikroračunar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>
                <a:latin typeface="Arial" panose="020B0604020202020204" pitchFamily="34" charset="0"/>
                <a:cs typeface="Arial" panose="020B0604020202020204" pitchFamily="34" charset="0"/>
              </a:rPr>
              <a:t>Proto ploča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>
                <a:latin typeface="Arial" panose="020B0604020202020204" pitchFamily="34" charset="0"/>
                <a:cs typeface="Arial" panose="020B0604020202020204" pitchFamily="34" charset="0"/>
              </a:rPr>
              <a:t>Kablovi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MicroUSB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punjač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0" y="-67839"/>
            <a:ext cx="7614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b="1" dirty="0">
                <a:solidFill>
                  <a:schemeClr val="accent2">
                    <a:lumMod val="50000"/>
                  </a:schemeClr>
                </a:solidFill>
              </a:rPr>
              <a:t>Pametni uređaji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6B245DF-3D97-4234-AC95-CDE9A169902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198" y="790076"/>
            <a:ext cx="1147445" cy="78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 descr="12002-01-500x500">
            <a:extLst>
              <a:ext uri="{FF2B5EF4-FFF2-40B4-BE49-F238E27FC236}">
                <a16:creationId xmlns:a16="http://schemas.microsoft.com/office/drawing/2014/main" id="{AFE7DD3C-8C67-419E-9819-07A5E880DD4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16466" y="1896235"/>
            <a:ext cx="657225" cy="1010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7B37401-3356-4B39-BB4F-E7D745F50D5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24" y="3351915"/>
            <a:ext cx="103441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3ED39FC-64E1-484F-B927-55E35F61C68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61" y="3503740"/>
            <a:ext cx="1042670" cy="405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1AD2EE-C35E-4451-9E4E-DE1B19920780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411" y="4678811"/>
            <a:ext cx="934085" cy="67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45" descr="Thomsen STRIP-1M-144-RGB-IP68 LED strip EEC: A++ (A++ - E) + plug ...">
            <a:extLst>
              <a:ext uri="{FF2B5EF4-FFF2-40B4-BE49-F238E27FC236}">
                <a16:creationId xmlns:a16="http://schemas.microsoft.com/office/drawing/2014/main" id="{8AC9B2EB-603A-4894-AB02-62DAD86E319B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606" y="784225"/>
            <a:ext cx="748030" cy="72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46" descr="led-napajanje-12v-3a-36w">
            <a:extLst>
              <a:ext uri="{FF2B5EF4-FFF2-40B4-BE49-F238E27FC236}">
                <a16:creationId xmlns:a16="http://schemas.microsoft.com/office/drawing/2014/main" id="{87561C97-35BA-4691-AF80-FE916EC7B034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2" t="15666" r="9880" b="18092"/>
          <a:stretch>
            <a:fillRect/>
          </a:stretch>
        </p:blipFill>
        <p:spPr bwMode="auto">
          <a:xfrm>
            <a:off x="10008941" y="2089095"/>
            <a:ext cx="975360" cy="71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 descr="Maxim Dallas DS18B20+ Digital Temperature Sensor TO92: Amazon.co ...">
            <a:extLst>
              <a:ext uri="{FF2B5EF4-FFF2-40B4-BE49-F238E27FC236}">
                <a16:creationId xmlns:a16="http://schemas.microsoft.com/office/drawing/2014/main" id="{0992EF39-5FDC-434B-A75C-61EAAAB3C7C5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606" y="3503740"/>
            <a:ext cx="512445" cy="62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1468DF3-AE47-4385-9682-44DFE4DBF6B3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9594745" y="4752761"/>
            <a:ext cx="1280160" cy="60071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1D22E61-4D96-425B-8F1C-A4C8DDA7EC58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83AA53-3721-4128-83AE-6DE17C89A7AB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7CE8A0A-D7B6-4BAF-AA8B-84E7432A38B6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89E308-AF2D-4D1B-B2BC-3018FB38D296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0EA1C46-ABC8-4496-8D92-42B720B3E619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AF82872-7288-4265-A9BA-502C3706FF18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543C2DD-C6E3-4B6E-A00E-E9B6301F22D9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0324A2E-82CB-4758-89B4-B54D3814C7A9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5E6ACAD-F71D-4443-9A3D-A49E5C7AFA01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008860F-6771-45BA-9C24-D3BC57EDA498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6D1ABC5-6231-46FD-99A6-DAE8DC2CFF95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92D496D-BD45-41D1-96BC-5D3FC61C55A7}"/>
              </a:ext>
            </a:extLst>
          </p:cNvPr>
          <p:cNvCxnSpPr>
            <a:stCxn id="77" idx="6"/>
            <a:endCxn id="78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773A60F-33A5-4D3A-83C7-B67B1E14A6CD}"/>
              </a:ext>
            </a:extLst>
          </p:cNvPr>
          <p:cNvCxnSpPr>
            <a:stCxn id="78" idx="6"/>
            <a:endCxn id="79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353589E-4179-4941-8220-2D09A9F3C22F}"/>
              </a:ext>
            </a:extLst>
          </p:cNvPr>
          <p:cNvCxnSpPr>
            <a:cxnSpLocks/>
            <a:stCxn id="79" idx="6"/>
            <a:endCxn id="85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DDF652B1-E681-404C-8100-8CF4B6CC0FC9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B632A56-8AF6-4E82-A4E7-611872405B20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2F2E72A-6A95-44AE-A48B-2569720F86E4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B372495-C16F-4F71-A29A-D5601FB9FBF5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0CB1C092-D2BD-4B55-83C7-31A3FB47C868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691E750-9A29-44F3-9C73-3A1726642B86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9EFC388A-74AE-4702-AA5A-35F38263CE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40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0" y="-67839"/>
            <a:ext cx="7614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b="1" dirty="0">
                <a:solidFill>
                  <a:schemeClr val="accent2">
                    <a:lumMod val="50000"/>
                  </a:schemeClr>
                </a:solidFill>
              </a:rPr>
              <a:t>Specifikacija softverskih zahteva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133D037-B869-49D5-9A7E-90C60E7448C5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527792-C945-43FE-B7B5-BF5994B4BE6B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8E9A73-AD3C-4220-80E2-66ABE597568F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E9D3F3-AA28-4FF5-B876-0BABD44F8F4C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DB848-6123-4C7D-9689-11B43CA0FF85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F050DE-B065-4A2A-88E9-11DCBD7025A6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FC2106-2D18-4248-BE00-E7819C3CB1E2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85E4DC7-3F90-43F2-9DD6-66880AB9C0D8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8035BF4-7C22-46CD-AF74-D7CB1F556D49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18A5F82-D2FF-4866-B1AB-2E072CC423F1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22AB25-3CDD-4EE9-9B30-9C8D46502FB2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726E0D-BEA6-4ADE-B70B-6F5A1A61039F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06A4FC7-54B1-4746-9379-5FABF3BFDAD7}"/>
              </a:ext>
            </a:extLst>
          </p:cNvPr>
          <p:cNvCxnSpPr>
            <a:stCxn id="36" idx="6"/>
            <a:endCxn id="37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8F61E61-1CB3-47D6-801F-228155BAEDEA}"/>
              </a:ext>
            </a:extLst>
          </p:cNvPr>
          <p:cNvCxnSpPr>
            <a:cxnSpLocks/>
            <a:stCxn id="37" idx="6"/>
            <a:endCxn id="43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0864E903-FDA2-4A01-AEF0-9C0472FD60D2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B4AA995-6324-4949-B9D8-F908308C5851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057E2C-59FD-49A1-BD5E-2A9CD550EB1D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6C981C9-9EA5-444D-AB60-48997393CB5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EDCC0690-6765-4BE6-8228-9E564235214C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66E17A1-3DC7-4850-B9AD-D76C42A5552B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9844B36A-DE0B-442E-9399-F68B5E0EB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69EEC830-9EB4-4A44-A49F-D685C77E122B}"/>
              </a:ext>
            </a:extLst>
          </p:cNvPr>
          <p:cNvSpPr/>
          <p:nvPr/>
        </p:nvSpPr>
        <p:spPr>
          <a:xfrm>
            <a:off x="125587" y="837860"/>
            <a:ext cx="6476464" cy="6162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Sistem je osmišljen da kroz različite boje LED strip trake predstavi temperaturu u terarijumu koji korisnik poseduje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C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Optimalni raspon temperature u kojima borave reptili je od 21</a:t>
            </a:r>
            <a:r>
              <a:rPr lang="sr-Latn-C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°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 30</a:t>
            </a:r>
            <a:r>
              <a:rPr lang="sr-Latn-C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°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 iz tog razloga će biti korišćene tri boje, odnosno traka će biti podešena tako da u određenom trenutku svetli u jednoj od tri boje</a:t>
            </a:r>
            <a:r>
              <a:rPr lang="en-GB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</a:p>
          <a:p>
            <a:pPr marL="342900" lvl="0" indent="-342900">
              <a:buFont typeface="+mj-lt"/>
              <a:buAutoNum type="arabicPeriod"/>
            </a:pPr>
            <a:r>
              <a:rPr lang="sr-Latn-CS" dirty="0">
                <a:latin typeface="Arial" panose="020B0604020202020204" pitchFamily="34" charset="0"/>
                <a:cs typeface="Arial" panose="020B0604020202020204" pitchFamily="34" charset="0"/>
              </a:rPr>
              <a:t>Bela boja : do 21 ºC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sr-Latn-CS" dirty="0">
                <a:latin typeface="Arial" panose="020B0604020202020204" pitchFamily="34" charset="0"/>
                <a:cs typeface="Arial" panose="020B0604020202020204" pitchFamily="34" charset="0"/>
              </a:rPr>
              <a:t>Plava boja : od 21ºC do 30ºC 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sr-Latn-CS" dirty="0">
                <a:latin typeface="Arial" panose="020B0604020202020204" pitchFamily="34" charset="0"/>
                <a:cs typeface="Arial" panose="020B0604020202020204" pitchFamily="34" charset="0"/>
              </a:rPr>
              <a:t>Crvena boja : preko 30ºC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Korisnik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upravlja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LED strip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trakom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putem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Veb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aplikacije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</a:t>
            </a: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Veb aplikacija </a:t>
            </a:r>
            <a:r>
              <a:rPr lang="sr-Latn-R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će korisniku obezbeđivati sledeće funkcionalnosti</a:t>
            </a:r>
            <a:r>
              <a:rPr lang="sr-Latn-C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Prikaz trenutne temperature u terarijumu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Mogućnost paljenja i gašenja trake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Mogućnost paljenja i gašenja režima treperenja trake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Automatsko osvežavanje prikaza temperature u terarijumu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FA6EB84-8104-4839-BBAD-DE606EA6F69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734" y="1503542"/>
            <a:ext cx="5153609" cy="400057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77B54BC-25E3-400A-A8E0-616B55C8AE9B}"/>
              </a:ext>
            </a:extLst>
          </p:cNvPr>
          <p:cNvSpPr/>
          <p:nvPr/>
        </p:nvSpPr>
        <p:spPr>
          <a:xfrm>
            <a:off x="7806386" y="5723106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Korisni</a:t>
            </a:r>
            <a:r>
              <a:rPr lang="sr-Latn-R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čki zahtevi aplikacije</a:t>
            </a:r>
          </a:p>
        </p:txBody>
      </p:sp>
    </p:spTree>
    <p:extLst>
      <p:ext uri="{BB962C8B-B14F-4D97-AF65-F5344CB8AC3E}">
        <p14:creationId xmlns:p14="http://schemas.microsoft.com/office/powerpoint/2010/main" val="3840738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00C71E0B-CB4D-42FB-B875-BFD711E02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99"/>
          <a:stretch/>
        </p:blipFill>
        <p:spPr>
          <a:xfrm>
            <a:off x="1582615" y="919636"/>
            <a:ext cx="9144001" cy="44372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3A3793-994D-48CD-971F-0791C316AC71}"/>
              </a:ext>
            </a:extLst>
          </p:cNvPr>
          <p:cNvSpPr/>
          <p:nvPr/>
        </p:nvSpPr>
        <p:spPr>
          <a:xfrm>
            <a:off x="0" y="520582"/>
            <a:ext cx="12192000" cy="123848"/>
          </a:xfrm>
          <a:prstGeom prst="rect">
            <a:avLst/>
          </a:prstGeom>
          <a:gradFill>
            <a:gsLst>
              <a:gs pos="24000">
                <a:schemeClr val="accent2"/>
              </a:gs>
              <a:gs pos="0">
                <a:schemeClr val="accent2">
                  <a:lumMod val="50000"/>
                </a:schemeClr>
              </a:gs>
              <a:gs pos="96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EB2C8-299F-45ED-A964-BA8370F532F4}"/>
              </a:ext>
            </a:extLst>
          </p:cNvPr>
          <p:cNvSpPr txBox="1"/>
          <p:nvPr/>
        </p:nvSpPr>
        <p:spPr>
          <a:xfrm>
            <a:off x="0" y="-67839"/>
            <a:ext cx="7614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Dizajn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veb</a:t>
            </a:r>
            <a:r>
              <a:rPr lang="en-GB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600" b="1" dirty="0" err="1">
                <a:solidFill>
                  <a:schemeClr val="accent2">
                    <a:lumMod val="50000"/>
                  </a:schemeClr>
                </a:solidFill>
              </a:rPr>
              <a:t>aplikacije</a:t>
            </a:r>
            <a:endParaRPr lang="en-GB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32075CBA-B5B9-4C09-B4EC-5345C3D37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43918" y="6436071"/>
            <a:ext cx="1040178" cy="3867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86099CB-ACC6-4C13-AD6A-41A5A029D65E}"/>
              </a:ext>
            </a:extLst>
          </p:cNvPr>
          <p:cNvSpPr/>
          <p:nvPr/>
        </p:nvSpPr>
        <p:spPr>
          <a:xfrm>
            <a:off x="-218131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Osnovna ideja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093325-86B0-4914-8F2E-CE3DB6C6E1D2}"/>
              </a:ext>
            </a:extLst>
          </p:cNvPr>
          <p:cNvSpPr/>
          <p:nvPr/>
        </p:nvSpPr>
        <p:spPr>
          <a:xfrm>
            <a:off x="1352783" y="6565947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Arhitektura sistema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3163E0-6B86-4FD0-9C4F-4BF3ADBAC72C}"/>
              </a:ext>
            </a:extLst>
          </p:cNvPr>
          <p:cNvSpPr/>
          <p:nvPr/>
        </p:nvSpPr>
        <p:spPr>
          <a:xfrm>
            <a:off x="3245876" y="6570564"/>
            <a:ext cx="1343116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Pametni uređaji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FBEE6F-FA1E-49B8-B44B-5C9665DD494E}"/>
              </a:ext>
            </a:extLst>
          </p:cNvPr>
          <p:cNvSpPr/>
          <p:nvPr/>
        </p:nvSpPr>
        <p:spPr>
          <a:xfrm>
            <a:off x="4490426" y="6560476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3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Century Gothic" charset="0"/>
                <a:cs typeface="Century Gothic" charset="0"/>
              </a:rPr>
              <a:t>Specifikacija  zahteva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F29DF-56C0-4588-8AFA-5BF4B9E2B21C}"/>
              </a:ext>
            </a:extLst>
          </p:cNvPr>
          <p:cNvSpPr/>
          <p:nvPr/>
        </p:nvSpPr>
        <p:spPr>
          <a:xfrm>
            <a:off x="6096000" y="6565045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1219170"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SCRUM metodologija</a:t>
            </a:r>
            <a:endParaRPr lang="en-US" sz="1300" kern="0" dirty="0">
              <a:solidFill>
                <a:schemeClr val="bg1">
                  <a:lumMod val="75000"/>
                </a:schemeClr>
              </a:solidFill>
              <a:ea typeface="Century Gothic" charset="0"/>
              <a:cs typeface="Century Gothic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BEDF11-452D-4089-8856-43CF801A0B20}"/>
              </a:ext>
            </a:extLst>
          </p:cNvPr>
          <p:cNvSpPr/>
          <p:nvPr/>
        </p:nvSpPr>
        <p:spPr>
          <a:xfrm>
            <a:off x="7682295" y="6564823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Fa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z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e </a:t>
            </a: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na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 </a:t>
            </a:r>
            <a:r>
              <a:rPr lang="sr-Latn-RS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projekt</a:t>
            </a:r>
            <a:r>
              <a:rPr lang="en-GB" sz="1300" kern="0" dirty="0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u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0B1AE10-99E6-4243-9038-729878D27D00}"/>
              </a:ext>
            </a:extLst>
          </p:cNvPr>
          <p:cNvSpPr/>
          <p:nvPr/>
        </p:nvSpPr>
        <p:spPr>
          <a:xfrm>
            <a:off x="8909114" y="6570564"/>
            <a:ext cx="2063617" cy="3080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kern="0" dirty="0" err="1">
                <a:solidFill>
                  <a:schemeClr val="bg1">
                    <a:lumMod val="75000"/>
                  </a:schemeClr>
                </a:solidFill>
                <a:ea typeface="Century Gothic" charset="0"/>
                <a:cs typeface="Century Gothic" charset="0"/>
              </a:rPr>
              <a:t>Rizici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Century Gothic" charset="0"/>
              <a:cs typeface="Century Gothic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BEB9D15-9168-43A2-BEDA-6EC13797C04F}"/>
              </a:ext>
            </a:extLst>
          </p:cNvPr>
          <p:cNvSpPr/>
          <p:nvPr/>
        </p:nvSpPr>
        <p:spPr>
          <a:xfrm>
            <a:off x="666749" y="6353210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2363C0-1D0E-49D6-B1A8-7D16EF0B98F8}"/>
              </a:ext>
            </a:extLst>
          </p:cNvPr>
          <p:cNvSpPr/>
          <p:nvPr/>
        </p:nvSpPr>
        <p:spPr>
          <a:xfrm>
            <a:off x="2251076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/>
            <a:endParaRPr lang="en-US" sz="14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B8D1269-3050-4CA7-9993-847D4ADB2A3B}"/>
              </a:ext>
            </a:extLst>
          </p:cNvPr>
          <p:cNvSpPr/>
          <p:nvPr/>
        </p:nvSpPr>
        <p:spPr>
          <a:xfrm>
            <a:off x="3767064" y="6358238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1BD8ABB-5DBC-4A0F-A990-4A98CD06D94B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7904" y="6439646"/>
            <a:ext cx="658845" cy="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C1D876-3CB1-4132-9C87-766FB3D5C6DD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>
            <a:off x="839621" y="6439646"/>
            <a:ext cx="1411455" cy="502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58E040-14A4-4948-A5EB-F4CDCE4C8E54}"/>
              </a:ext>
            </a:extLst>
          </p:cNvPr>
          <p:cNvCxnSpPr>
            <a:stCxn id="36" idx="6"/>
            <a:endCxn id="37" idx="2"/>
          </p:cNvCxnSpPr>
          <p:nvPr/>
        </p:nvCxnSpPr>
        <p:spPr>
          <a:xfrm>
            <a:off x="2423948" y="6444674"/>
            <a:ext cx="1343116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479B73E-1461-4C21-96E4-A3D66B10A63F}"/>
              </a:ext>
            </a:extLst>
          </p:cNvPr>
          <p:cNvCxnSpPr>
            <a:cxnSpLocks/>
            <a:stCxn id="37" idx="6"/>
            <a:endCxn id="43" idx="2"/>
          </p:cNvCxnSpPr>
          <p:nvPr/>
        </p:nvCxnSpPr>
        <p:spPr>
          <a:xfrm>
            <a:off x="3939936" y="6444674"/>
            <a:ext cx="3039790" cy="1341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474E4149-7AD0-48A1-8D79-DAE8CFC30747}"/>
              </a:ext>
            </a:extLst>
          </p:cNvPr>
          <p:cNvSpPr/>
          <p:nvPr/>
        </p:nvSpPr>
        <p:spPr>
          <a:xfrm>
            <a:off x="5509515" y="6364036"/>
            <a:ext cx="172872" cy="1728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0DC88B-FFAA-4D14-BB9C-61D885D55BFE}"/>
              </a:ext>
            </a:extLst>
          </p:cNvPr>
          <p:cNvSpPr/>
          <p:nvPr/>
        </p:nvSpPr>
        <p:spPr>
          <a:xfrm>
            <a:off x="6979726" y="6371656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D928415-1EAC-485F-878B-5496C7E0831E}"/>
              </a:ext>
            </a:extLst>
          </p:cNvPr>
          <p:cNvSpPr/>
          <p:nvPr/>
        </p:nvSpPr>
        <p:spPr>
          <a:xfrm>
            <a:off x="8571099" y="6363231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7A292CC-6577-441E-9DCB-B18F8270ABD2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7152598" y="6458092"/>
            <a:ext cx="3393466" cy="158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D3E23D9D-ED84-40F2-956B-6AA2ECE9554E}"/>
              </a:ext>
            </a:extLst>
          </p:cNvPr>
          <p:cNvSpPr/>
          <p:nvPr/>
        </p:nvSpPr>
        <p:spPr>
          <a:xfrm>
            <a:off x="9875238" y="6337433"/>
            <a:ext cx="172872" cy="17287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CF73A5E-70DD-48C3-953A-A634E4B8A121}"/>
              </a:ext>
            </a:extLst>
          </p:cNvPr>
          <p:cNvCxnSpPr>
            <a:cxnSpLocks/>
          </p:cNvCxnSpPr>
          <p:nvPr/>
        </p:nvCxnSpPr>
        <p:spPr>
          <a:xfrm>
            <a:off x="9891716" y="6451251"/>
            <a:ext cx="507159" cy="14149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B3474100-6D1E-43FB-90BA-0C48793169B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099" y="1162996"/>
            <a:ext cx="8419197" cy="383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F0D23EE-1B3C-4C16-9681-AA9BEAD3E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7374" y="35196"/>
            <a:ext cx="483595" cy="48538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12B3C39-6DBA-40BA-B1F5-59537BF1B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71"/>
          <a:stretch/>
        </p:blipFill>
        <p:spPr>
          <a:xfrm>
            <a:off x="4155438" y="5363993"/>
            <a:ext cx="4119945" cy="87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26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1851</Words>
  <Application>Microsoft Office PowerPoint</Application>
  <PresentationFormat>Widescreen</PresentationFormat>
  <Paragraphs>433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Century Gothic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</dc:creator>
  <cp:lastModifiedBy>a</cp:lastModifiedBy>
  <cp:revision>42</cp:revision>
  <dcterms:created xsi:type="dcterms:W3CDTF">2020-04-12T22:52:34Z</dcterms:created>
  <dcterms:modified xsi:type="dcterms:W3CDTF">2020-04-14T18:00:29Z</dcterms:modified>
</cp:coreProperties>
</file>